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
  </p:handoutMasterIdLst>
  <p:sldIdLst>
    <p:sldId id="256" r:id="rId2"/>
    <p:sldId id="257" r:id="rId3"/>
    <p:sldId id="272" r:id="rId4"/>
    <p:sldId id="274" r:id="rId5"/>
    <p:sldId id="271" r:id="rId6"/>
    <p:sldId id="275" r:id="rId7"/>
    <p:sldId id="276" r:id="rId8"/>
    <p:sldId id="282" r:id="rId9"/>
    <p:sldId id="277" r:id="rId10"/>
    <p:sldId id="278" r:id="rId11"/>
    <p:sldId id="258" r:id="rId12"/>
    <p:sldId id="263" r:id="rId13"/>
    <p:sldId id="279" r:id="rId14"/>
    <p:sldId id="262" r:id="rId15"/>
    <p:sldId id="273" r:id="rId16"/>
    <p:sldId id="280" r:id="rId17"/>
    <p:sldId id="281" r:id="rId18"/>
    <p:sldId id="265" r:id="rId19"/>
    <p:sldId id="266" r:id="rId20"/>
    <p:sldId id="267" r:id="rId21"/>
    <p:sldId id="268" r:id="rId22"/>
    <p:sldId id="269" r:id="rId23"/>
    <p:sldId id="261" r:id="rId24"/>
  </p:sldIdLst>
  <p:sldSz cx="9144000" cy="6858000" type="screen4x3"/>
  <p:notesSz cx="6858000" cy="922655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1002"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5123" name="Rectangle 3"/>
          <p:cNvSpPr>
            <a:spLocks noGrp="1" noChangeArrowheads="1"/>
          </p:cNvSpPr>
          <p:nvPr>
            <p:ph type="dt" sz="quarter" idx="1"/>
          </p:nvPr>
        </p:nvSpPr>
        <p:spPr bwMode="auto">
          <a:xfrm>
            <a:off x="3884613"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5124" name="Rectangle 4"/>
          <p:cNvSpPr>
            <a:spLocks noGrp="1" noChangeArrowheads="1"/>
          </p:cNvSpPr>
          <p:nvPr>
            <p:ph type="ftr" sz="quarter" idx="2"/>
          </p:nvPr>
        </p:nvSpPr>
        <p:spPr bwMode="auto">
          <a:xfrm>
            <a:off x="0"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5125" name="Rectangle 5"/>
          <p:cNvSpPr>
            <a:spLocks noGrp="1" noChangeArrowheads="1"/>
          </p:cNvSpPr>
          <p:nvPr>
            <p:ph type="sldNum" sz="quarter" idx="3"/>
          </p:nvPr>
        </p:nvSpPr>
        <p:spPr bwMode="auto">
          <a:xfrm>
            <a:off x="3884613"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0620A45-F856-436A-B896-0E707284FD86}" type="slidenum">
              <a:rPr lang="en-US"/>
              <a:pPr>
                <a:defRPr/>
              </a:pPr>
              <a:t>‹#›</a:t>
            </a:fld>
            <a:endParaRPr lang="en-US"/>
          </a:p>
        </p:txBody>
      </p:sp>
    </p:spTree>
    <p:extLst>
      <p:ext uri="{BB962C8B-B14F-4D97-AF65-F5344CB8AC3E}">
        <p14:creationId xmlns:p14="http://schemas.microsoft.com/office/powerpoint/2010/main" val="14432943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defRPr/>
              </a:pPr>
              <a:endParaRPr kumimoji="1" 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922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922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3A90D05B-3FFC-44AF-BAB3-FB0E5BDE758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5FEF7DE-6A44-40D4-B261-F8FC9111526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D1B9504-061B-4C0B-BD19-B6A4B306F7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E9DE59D-FC01-4EFF-B76B-4C848F9CB7F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0B5B375-6273-486B-BEDD-5C3940D67DE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F476785-61C9-4E08-AC0D-33343902816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0F2D3E00-FC0A-4A54-BFB3-F3EBD47163F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4A08C10-C51B-4E8C-8307-7C1F50B06D7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8584828C-C77D-4AC7-B207-06E326729D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8D98EE9-7FB7-434A-A8CD-EFA95F616E5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BE79584-766E-4EC9-917B-EACB0007680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819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819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1033" name="Group 6"/>
            <p:cNvGrpSpPr>
              <a:grpSpLocks/>
            </p:cNvGrpSpPr>
            <p:nvPr/>
          </p:nvGrpSpPr>
          <p:grpSpPr bwMode="auto">
            <a:xfrm>
              <a:off x="144" y="1248"/>
              <a:ext cx="4656" cy="201"/>
              <a:chOff x="144" y="1248"/>
              <a:chExt cx="4656" cy="201"/>
            </a:xfrm>
          </p:grpSpPr>
          <p:sp>
            <p:nvSpPr>
              <p:cNvPr id="819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820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203"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p>
        </p:txBody>
      </p:sp>
      <p:sp>
        <p:nvSpPr>
          <p:cNvPr id="8204"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p>
        </p:txBody>
      </p:sp>
      <p:sp>
        <p:nvSpPr>
          <p:cNvPr id="820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60FA2BB0-550A-4F5D-A45E-C30E3CC887D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mtClean="0"/>
              <a:t>Other Deductions From Pay</a:t>
            </a:r>
          </a:p>
        </p:txBody>
      </p:sp>
      <p:sp>
        <p:nvSpPr>
          <p:cNvPr id="3075" name="Rectangle 3"/>
          <p:cNvSpPr>
            <a:spLocks noGrp="1" noChangeArrowheads="1"/>
          </p:cNvSpPr>
          <p:nvPr>
            <p:ph type="subTitle" idx="1"/>
          </p:nvPr>
        </p:nvSpPr>
        <p:spPr/>
        <p:txBody>
          <a:bodyPr/>
          <a:lstStyle/>
          <a:p>
            <a:pPr eaLnBrk="1" hangingPunct="1"/>
            <a:r>
              <a:rPr lang="en-US" smtClean="0"/>
              <a:t>Chapter 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smtClean="0"/>
              <a:t>Creditor Garnishments</a:t>
            </a:r>
          </a:p>
        </p:txBody>
      </p:sp>
      <p:sp>
        <p:nvSpPr>
          <p:cNvPr id="11267" name="Rectangle 3"/>
          <p:cNvSpPr>
            <a:spLocks noGrp="1" noChangeArrowheads="1"/>
          </p:cNvSpPr>
          <p:nvPr>
            <p:ph type="body" idx="1"/>
          </p:nvPr>
        </p:nvSpPr>
        <p:spPr/>
        <p:txBody>
          <a:bodyPr/>
          <a:lstStyle/>
          <a:p>
            <a:pPr eaLnBrk="1" hangingPunct="1">
              <a:lnSpc>
                <a:spcPct val="90000"/>
              </a:lnSpc>
            </a:pPr>
            <a:r>
              <a:rPr lang="en-US" smtClean="0"/>
              <a:t>Employer's responsibilities</a:t>
            </a:r>
          </a:p>
          <a:p>
            <a:pPr lvl="1" eaLnBrk="1" hangingPunct="1">
              <a:lnSpc>
                <a:spcPct val="90000"/>
              </a:lnSpc>
            </a:pPr>
            <a:r>
              <a:rPr lang="en-US" smtClean="0"/>
              <a:t>Contact the agency/court to validate the order</a:t>
            </a:r>
          </a:p>
          <a:p>
            <a:pPr lvl="1" eaLnBrk="1" hangingPunct="1">
              <a:lnSpc>
                <a:spcPct val="90000"/>
              </a:lnSpc>
            </a:pPr>
            <a:r>
              <a:rPr lang="en-US" smtClean="0"/>
              <a:t>Make sure the employee</a:t>
            </a:r>
          </a:p>
          <a:p>
            <a:pPr lvl="2" eaLnBrk="1" hangingPunct="1">
              <a:lnSpc>
                <a:spcPct val="90000"/>
              </a:lnSpc>
            </a:pPr>
            <a:r>
              <a:rPr lang="en-US" smtClean="0"/>
              <a:t>Knows about it</a:t>
            </a:r>
          </a:p>
          <a:p>
            <a:pPr lvl="2" eaLnBrk="1" hangingPunct="1">
              <a:lnSpc>
                <a:spcPct val="90000"/>
              </a:lnSpc>
            </a:pPr>
            <a:r>
              <a:rPr lang="en-US" smtClean="0"/>
              <a:t>Understands any state and federal exemptions</a:t>
            </a:r>
          </a:p>
          <a:p>
            <a:pPr lvl="2" eaLnBrk="1" hangingPunct="1">
              <a:lnSpc>
                <a:spcPct val="90000"/>
              </a:lnSpc>
            </a:pPr>
            <a:r>
              <a:rPr lang="en-US" smtClean="0"/>
              <a:t>Understands affect on take home pay</a:t>
            </a:r>
          </a:p>
          <a:p>
            <a:pPr lvl="1" eaLnBrk="1" hangingPunct="1">
              <a:lnSpc>
                <a:spcPct val="90000"/>
              </a:lnSpc>
            </a:pPr>
            <a:r>
              <a:rPr lang="en-US" smtClean="0"/>
              <a:t>Determine correct legal amount</a:t>
            </a:r>
          </a:p>
          <a:p>
            <a:pPr lvl="1" eaLnBrk="1" hangingPunct="1">
              <a:lnSpc>
                <a:spcPct val="90000"/>
              </a:lnSpc>
            </a:pPr>
            <a:r>
              <a:rPr lang="en-US" smtClean="0"/>
              <a:t>Determine effect/priority on other orders </a:t>
            </a:r>
          </a:p>
          <a:p>
            <a:pPr lvl="1" eaLnBrk="1" hangingPunct="1">
              <a:lnSpc>
                <a:spcPct val="90000"/>
              </a:lnSpc>
            </a:pPr>
            <a:r>
              <a:rPr lang="en-US" smtClean="0"/>
              <a:t>Have legal counsel review</a:t>
            </a:r>
          </a:p>
          <a:p>
            <a:pPr lvl="1" eaLnBrk="1" hangingPunct="1">
              <a:lnSpc>
                <a:spcPct val="90000"/>
              </a:lnSpc>
            </a:pPr>
            <a:endParaRPr lang="en-US" smtClean="0"/>
          </a:p>
          <a:p>
            <a:pPr lvl="1"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pPr eaLnBrk="1" hangingPunct="1"/>
            <a:r>
              <a:rPr lang="en-US" smtClean="0"/>
              <a:t>Bankruptcy Orders</a:t>
            </a:r>
          </a:p>
        </p:txBody>
      </p:sp>
      <p:sp>
        <p:nvSpPr>
          <p:cNvPr id="12291" name="Rectangle 3"/>
          <p:cNvSpPr>
            <a:spLocks noGrp="1" noChangeArrowheads="1"/>
          </p:cNvSpPr>
          <p:nvPr>
            <p:ph type="body" idx="1"/>
          </p:nvPr>
        </p:nvSpPr>
        <p:spPr/>
        <p:txBody>
          <a:bodyPr/>
          <a:lstStyle/>
          <a:p>
            <a:pPr eaLnBrk="1" hangingPunct="1">
              <a:lnSpc>
                <a:spcPct val="90000"/>
              </a:lnSpc>
            </a:pPr>
            <a:r>
              <a:rPr lang="en-US" sz="2400" smtClean="0"/>
              <a:t>Court appointed bankruptcy trustee notifies ER by bankruptcy order under a court-approved plan requiring a certain amount of the employee’s wages to be paid to the trustee</a:t>
            </a:r>
          </a:p>
          <a:p>
            <a:pPr eaLnBrk="1" hangingPunct="1">
              <a:lnSpc>
                <a:spcPct val="90000"/>
              </a:lnSpc>
            </a:pPr>
            <a:r>
              <a:rPr lang="en-US" sz="2400" smtClean="0"/>
              <a:t>Employer must stop withholding on any other garnishments, except child support withholding orders</a:t>
            </a:r>
          </a:p>
          <a:p>
            <a:pPr eaLnBrk="1" hangingPunct="1">
              <a:lnSpc>
                <a:spcPct val="90000"/>
              </a:lnSpc>
            </a:pPr>
            <a:r>
              <a:rPr lang="en-US" sz="2400" smtClean="0"/>
              <a:t>Priority over any other claim against the employee’s wages, including federal/state tax levies received earlier, other than child support orders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eaLnBrk="1" hangingPunct="1"/>
            <a:r>
              <a:rPr lang="en-US" smtClean="0"/>
              <a:t>Student Loan Collections</a:t>
            </a:r>
          </a:p>
        </p:txBody>
      </p:sp>
      <p:sp>
        <p:nvSpPr>
          <p:cNvPr id="13315" name="Rectangle 3"/>
          <p:cNvSpPr>
            <a:spLocks noGrp="1" noChangeArrowheads="1"/>
          </p:cNvSpPr>
          <p:nvPr>
            <p:ph type="body" idx="1"/>
          </p:nvPr>
        </p:nvSpPr>
        <p:spPr/>
        <p:txBody>
          <a:bodyPr/>
          <a:lstStyle/>
          <a:p>
            <a:pPr eaLnBrk="1" hangingPunct="1">
              <a:lnSpc>
                <a:spcPct val="90000"/>
              </a:lnSpc>
            </a:pPr>
            <a:r>
              <a:rPr lang="en-US" sz="2400" smtClean="0"/>
              <a:t>In 1991 Congress amended the Higher Education Act to allow for garnishment of an employee’s wages to repay delinquent loans</a:t>
            </a:r>
          </a:p>
          <a:p>
            <a:pPr eaLnBrk="1" hangingPunct="1">
              <a:lnSpc>
                <a:spcPct val="90000"/>
              </a:lnSpc>
            </a:pPr>
            <a:r>
              <a:rPr lang="en-US" sz="2400" smtClean="0"/>
              <a:t>Maximum amount an employee’s ‘disposable earnings’ can be garnished is the lesser of:</a:t>
            </a:r>
          </a:p>
          <a:p>
            <a:pPr lvl="1" eaLnBrk="1" hangingPunct="1">
              <a:lnSpc>
                <a:spcPct val="90000"/>
              </a:lnSpc>
            </a:pPr>
            <a:r>
              <a:rPr lang="en-US" sz="2000" smtClean="0"/>
              <a:t>15% of the employee’s disposable earnings for the week; or</a:t>
            </a:r>
          </a:p>
          <a:p>
            <a:pPr lvl="1" eaLnBrk="1" hangingPunct="1">
              <a:lnSpc>
                <a:spcPct val="90000"/>
              </a:lnSpc>
            </a:pPr>
            <a:r>
              <a:rPr lang="en-US" sz="2000" smtClean="0"/>
              <a:t>Amount by which the employee’s disposable earnings for the week exceeds 30 times the federal minimum hourly wage then in effect</a:t>
            </a:r>
          </a:p>
          <a:p>
            <a:pPr eaLnBrk="1" hangingPunct="1">
              <a:lnSpc>
                <a:spcPct val="90000"/>
              </a:lnSpc>
            </a:pPr>
            <a:r>
              <a:rPr lang="en-US" sz="2400" smtClean="0"/>
              <a:t>Where an employee faces multiple student loan garnishments, the max amount can be:</a:t>
            </a:r>
          </a:p>
          <a:p>
            <a:pPr lvl="1" eaLnBrk="1" hangingPunct="1">
              <a:lnSpc>
                <a:spcPct val="90000"/>
              </a:lnSpc>
            </a:pPr>
            <a:r>
              <a:rPr lang="en-US" sz="2000" smtClean="0"/>
              <a:t>25% of the employee’s disposable; or the amount the EE’s  disposable exceeds 30 times the minimum hourly wage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en-US" smtClean="0"/>
              <a:t>Student Loan Collections</a:t>
            </a:r>
          </a:p>
        </p:txBody>
      </p:sp>
      <p:sp>
        <p:nvSpPr>
          <p:cNvPr id="14339" name="Rectangle 3"/>
          <p:cNvSpPr>
            <a:spLocks noGrp="1" noChangeArrowheads="1"/>
          </p:cNvSpPr>
          <p:nvPr>
            <p:ph type="body" idx="1"/>
          </p:nvPr>
        </p:nvSpPr>
        <p:spPr/>
        <p:txBody>
          <a:bodyPr/>
          <a:lstStyle/>
          <a:p>
            <a:pPr eaLnBrk="1" hangingPunct="1"/>
            <a:r>
              <a:rPr lang="en-US" smtClean="0"/>
              <a:t>Employee must receive at least 30 days notice before withholding begins to work it out with agency</a:t>
            </a:r>
          </a:p>
          <a:p>
            <a:pPr eaLnBrk="1" hangingPunct="1"/>
            <a:r>
              <a:rPr lang="en-US" smtClean="0"/>
              <a:t>No guidance regarding priority, except Child Support Withholding Orders do have priority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hangingPunct="1"/>
            <a:r>
              <a:rPr lang="en-US" smtClean="0"/>
              <a:t>Federal Agency Debt Collections</a:t>
            </a:r>
          </a:p>
        </p:txBody>
      </p:sp>
      <p:sp>
        <p:nvSpPr>
          <p:cNvPr id="15363" name="Rectangle 3"/>
          <p:cNvSpPr>
            <a:spLocks noGrp="1" noChangeArrowheads="1"/>
          </p:cNvSpPr>
          <p:nvPr>
            <p:ph type="body" idx="1"/>
          </p:nvPr>
        </p:nvSpPr>
        <p:spPr/>
        <p:txBody>
          <a:bodyPr/>
          <a:lstStyle/>
          <a:p>
            <a:pPr eaLnBrk="1" hangingPunct="1"/>
            <a:r>
              <a:rPr lang="en-US" sz="2400" smtClean="0"/>
              <a:t>To collect employee ‘other agency’ Non-tax debts</a:t>
            </a:r>
          </a:p>
          <a:p>
            <a:pPr eaLnBrk="1" hangingPunct="1"/>
            <a:r>
              <a:rPr lang="en-US" sz="2400" smtClean="0"/>
              <a:t>Maximum amount an employee’s ‘disposable earnings’ can be garnished is the lesser of:</a:t>
            </a:r>
          </a:p>
          <a:p>
            <a:pPr lvl="1" eaLnBrk="1" hangingPunct="1"/>
            <a:r>
              <a:rPr lang="en-US" sz="2000" smtClean="0"/>
              <a:t>Up to 15% of the employee’s disposable earnings for the week or the amount by which the employee’s disposable earnings for the week exceeds 30 times the federal minimum hourly wage then in effect, or 25% of the employee’s disposable earnings minus the amounts withheld under the withholding orders with priority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eaLnBrk="1" hangingPunct="1"/>
            <a:r>
              <a:rPr lang="en-US" smtClean="0"/>
              <a:t>Federal Wage-Hour Law Restrictions on Deductions</a:t>
            </a:r>
          </a:p>
        </p:txBody>
      </p:sp>
      <p:sp>
        <p:nvSpPr>
          <p:cNvPr id="16387" name="Rectangle 3"/>
          <p:cNvSpPr>
            <a:spLocks noGrp="1" noChangeArrowheads="1"/>
          </p:cNvSpPr>
          <p:nvPr>
            <p:ph type="body" idx="1"/>
          </p:nvPr>
        </p:nvSpPr>
        <p:spPr/>
        <p:txBody>
          <a:bodyPr/>
          <a:lstStyle/>
          <a:p>
            <a:pPr eaLnBrk="1" hangingPunct="1">
              <a:lnSpc>
                <a:spcPct val="90000"/>
              </a:lnSpc>
            </a:pPr>
            <a:r>
              <a:rPr lang="en-US" sz="2400" smtClean="0"/>
              <a:t>Places restrictions on deductions when they bring an employee’s wages below the minimum wage &amp; OT pay guaranteed by the FLSA</a:t>
            </a:r>
          </a:p>
          <a:p>
            <a:pPr eaLnBrk="1" hangingPunct="1">
              <a:lnSpc>
                <a:spcPct val="90000"/>
              </a:lnSpc>
            </a:pPr>
            <a:r>
              <a:rPr lang="en-US" sz="2400" smtClean="0"/>
              <a:t>Reasonable cost of employer provided board, lodging and other facilities </a:t>
            </a:r>
            <a:r>
              <a:rPr lang="en-US" sz="2400" i="1" smtClean="0"/>
              <a:t>provided for the employee’s benefit</a:t>
            </a:r>
            <a:r>
              <a:rPr lang="en-US" sz="2400" smtClean="0"/>
              <a:t> may be deducted from wages even if the deduction results in receiving less than minimum wage or OT pay</a:t>
            </a:r>
          </a:p>
          <a:p>
            <a:pPr eaLnBrk="1" hangingPunct="1">
              <a:lnSpc>
                <a:spcPct val="90000"/>
              </a:lnSpc>
            </a:pPr>
            <a:r>
              <a:rPr lang="en-US" sz="2400" smtClean="0"/>
              <a:t>Employer can’t deduct the cost/maintenance of uniforms that can’t be used as streetwear if that brings the employee’s wages below the required minimum wage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smtClean="0"/>
              <a:t>Federal Wage-Hour Law Restrictions on Deductions, cont.</a:t>
            </a:r>
          </a:p>
        </p:txBody>
      </p:sp>
      <p:sp>
        <p:nvSpPr>
          <p:cNvPr id="17411" name="Rectangle 3"/>
          <p:cNvSpPr>
            <a:spLocks noGrp="1" noChangeArrowheads="1"/>
          </p:cNvSpPr>
          <p:nvPr>
            <p:ph type="body" idx="1"/>
          </p:nvPr>
        </p:nvSpPr>
        <p:spPr/>
        <p:txBody>
          <a:bodyPr/>
          <a:lstStyle/>
          <a:p>
            <a:pPr eaLnBrk="1" hangingPunct="1">
              <a:lnSpc>
                <a:spcPct val="90000"/>
              </a:lnSpc>
            </a:pPr>
            <a:r>
              <a:rPr lang="en-US" sz="2400" smtClean="0"/>
              <a:t>ER can deduct amounts equal to principal of loans made to employees from wages even if that brings the employee’s wages below the required minimum wage; interest/admin costs can’t be included.</a:t>
            </a:r>
          </a:p>
          <a:p>
            <a:pPr eaLnBrk="1" hangingPunct="1">
              <a:lnSpc>
                <a:spcPct val="90000"/>
              </a:lnSpc>
            </a:pPr>
            <a:r>
              <a:rPr lang="en-US" sz="2400" smtClean="0"/>
              <a:t>ER can deduct amounts to recover salary advances or overpayments due to bookkeeping errors even if that brings the EE’s wages below the required minimum wage; ER should consider spreading out the recovery amount to reduce economic hardship</a:t>
            </a:r>
          </a:p>
          <a:p>
            <a:pPr eaLnBrk="1" hangingPunct="1">
              <a:lnSpc>
                <a:spcPct val="90000"/>
              </a:lnSpc>
            </a:pPr>
            <a:r>
              <a:rPr lang="en-US" sz="2400" smtClean="0"/>
              <a:t>Employer can deduct/dock the same amount of pay as missed worktime lost; docking an additional amount as a penalty is a FLSA violation if that brings the employee’s wages below the required minimum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eaLnBrk="1" hangingPunct="1"/>
            <a:r>
              <a:rPr lang="en-US" smtClean="0"/>
              <a:t>Federal Wage-Hour Law Restrictions on Deductions</a:t>
            </a:r>
          </a:p>
        </p:txBody>
      </p:sp>
      <p:sp>
        <p:nvSpPr>
          <p:cNvPr id="18435" name="Rectangle 3"/>
          <p:cNvSpPr>
            <a:spLocks noGrp="1" noChangeArrowheads="1"/>
          </p:cNvSpPr>
          <p:nvPr>
            <p:ph type="body" idx="1"/>
          </p:nvPr>
        </p:nvSpPr>
        <p:spPr/>
        <p:txBody>
          <a:bodyPr/>
          <a:lstStyle/>
          <a:p>
            <a:pPr eaLnBrk="1" hangingPunct="1">
              <a:lnSpc>
                <a:spcPct val="90000"/>
              </a:lnSpc>
            </a:pPr>
            <a:r>
              <a:rPr lang="en-US" smtClean="0"/>
              <a:t>Employer may not deduct amounts from wages to pay for employer’s share of employment taxes</a:t>
            </a:r>
          </a:p>
          <a:p>
            <a:pPr eaLnBrk="1" hangingPunct="1">
              <a:lnSpc>
                <a:spcPct val="90000"/>
              </a:lnSpc>
            </a:pPr>
            <a:r>
              <a:rPr lang="en-US" smtClean="0"/>
              <a:t>Employer may not deduct amounts to recover cash shortages, bounced checks or customers who fail to pay if deductions brings the employee’s wages below the required minimum wage; unless proved stolen by court decision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pPr eaLnBrk="1" hangingPunct="1"/>
            <a:r>
              <a:rPr lang="en-US" sz="3200" smtClean="0"/>
              <a:t>Voluntary Deductions</a:t>
            </a:r>
            <a:br>
              <a:rPr lang="en-US" sz="3200" smtClean="0"/>
            </a:br>
            <a:r>
              <a:rPr lang="en-US" sz="3200" smtClean="0"/>
              <a:t>	Wage Assignments</a:t>
            </a:r>
          </a:p>
        </p:txBody>
      </p:sp>
      <p:sp>
        <p:nvSpPr>
          <p:cNvPr id="19459" name="Rectangle 3"/>
          <p:cNvSpPr>
            <a:spLocks noGrp="1" noChangeArrowheads="1"/>
          </p:cNvSpPr>
          <p:nvPr>
            <p:ph type="body" idx="1"/>
          </p:nvPr>
        </p:nvSpPr>
        <p:spPr/>
        <p:txBody>
          <a:bodyPr/>
          <a:lstStyle/>
          <a:p>
            <a:pPr eaLnBrk="1" hangingPunct="1"/>
            <a:r>
              <a:rPr lang="en-US" smtClean="0"/>
              <a:t>Voluntary agreement/deduction to repay a debt, charitable contributions, U.S. savings bonds, credit union loan repayments, etc</a:t>
            </a:r>
          </a:p>
          <a:p>
            <a:pPr eaLnBrk="1" hangingPunct="1"/>
            <a:r>
              <a:rPr lang="en-US" smtClean="0"/>
              <a:t>Not covered by CCPA</a:t>
            </a:r>
          </a:p>
          <a:p>
            <a:pPr eaLnBrk="1" hangingPunct="1"/>
            <a:r>
              <a:rPr lang="en-US" smtClean="0"/>
              <a:t>State law governs wage assignments</a:t>
            </a:r>
          </a:p>
          <a:p>
            <a:pPr eaLnBrk="1" hangingPunct="1"/>
            <a:r>
              <a:rPr lang="en-US" smtClean="0"/>
              <a:t>Priority given to the properly registered wage assignment received 1st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eaLnBrk="1" hangingPunct="1"/>
            <a:r>
              <a:rPr lang="en-US" smtClean="0"/>
              <a:t>Union Dues</a:t>
            </a:r>
          </a:p>
        </p:txBody>
      </p:sp>
      <p:sp>
        <p:nvSpPr>
          <p:cNvPr id="20483" name="Rectangle 3"/>
          <p:cNvSpPr>
            <a:spLocks noGrp="1" noChangeArrowheads="1"/>
          </p:cNvSpPr>
          <p:nvPr>
            <p:ph type="body" idx="1"/>
          </p:nvPr>
        </p:nvSpPr>
        <p:spPr/>
        <p:txBody>
          <a:bodyPr/>
          <a:lstStyle/>
          <a:p>
            <a:pPr eaLnBrk="1" hangingPunct="1"/>
            <a:r>
              <a:rPr lang="en-US" smtClean="0"/>
              <a:t>Employer to get written signed authorization from each employee allowing wages to be deducted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smtClean="0"/>
              <a:t>Involuntary Deductions</a:t>
            </a:r>
          </a:p>
        </p:txBody>
      </p:sp>
      <p:sp>
        <p:nvSpPr>
          <p:cNvPr id="4099" name="Rectangle 3"/>
          <p:cNvSpPr>
            <a:spLocks noGrp="1" noChangeArrowheads="1"/>
          </p:cNvSpPr>
          <p:nvPr>
            <p:ph type="body" idx="1"/>
          </p:nvPr>
        </p:nvSpPr>
        <p:spPr/>
        <p:txBody>
          <a:bodyPr/>
          <a:lstStyle/>
          <a:p>
            <a:pPr eaLnBrk="1" hangingPunct="1"/>
            <a:r>
              <a:rPr lang="en-US" smtClean="0"/>
              <a:t>Deductions over which an employer has no control</a:t>
            </a:r>
          </a:p>
          <a:p>
            <a:pPr eaLnBrk="1" hangingPunct="1"/>
            <a:r>
              <a:rPr lang="en-US" smtClean="0"/>
              <a:t>Required by law to deduct a certain amount of the employee’s pay and remit it to satisfy the employee’s debt</a:t>
            </a:r>
          </a:p>
          <a:p>
            <a:pPr eaLnBrk="1" hangingPunct="1"/>
            <a:r>
              <a:rPr lang="en-US" smtClean="0"/>
              <a:t>Failure to deduct and remit subjects the employer to penalty equal to the amount to be deducted plus possible fines and interest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pPr eaLnBrk="1" hangingPunct="1"/>
            <a:r>
              <a:rPr lang="en-US" smtClean="0"/>
              <a:t>Credit Union Deductions</a:t>
            </a:r>
          </a:p>
        </p:txBody>
      </p:sp>
      <p:sp>
        <p:nvSpPr>
          <p:cNvPr id="21507" name="Rectangle 3"/>
          <p:cNvSpPr>
            <a:spLocks noGrp="1" noChangeArrowheads="1"/>
          </p:cNvSpPr>
          <p:nvPr>
            <p:ph type="body" idx="1"/>
          </p:nvPr>
        </p:nvSpPr>
        <p:spPr/>
        <p:txBody>
          <a:bodyPr/>
          <a:lstStyle/>
          <a:p>
            <a:pPr eaLnBrk="1" hangingPunct="1"/>
            <a:r>
              <a:rPr lang="en-US" smtClean="0"/>
              <a:t>Employer to get written signed authorization from each employee that details amount to be withheld, duration party to whom withheld wages will be paid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lstStyle/>
          <a:p>
            <a:pPr eaLnBrk="1" hangingPunct="1"/>
            <a:r>
              <a:rPr lang="en-US" smtClean="0"/>
              <a:t>U.S. Savings Bonds</a:t>
            </a:r>
          </a:p>
        </p:txBody>
      </p:sp>
      <p:sp>
        <p:nvSpPr>
          <p:cNvPr id="22531" name="Rectangle 3"/>
          <p:cNvSpPr>
            <a:spLocks noGrp="1" noChangeArrowheads="1"/>
          </p:cNvSpPr>
          <p:nvPr>
            <p:ph type="body" idx="1"/>
          </p:nvPr>
        </p:nvSpPr>
        <p:spPr/>
        <p:txBody>
          <a:bodyPr/>
          <a:lstStyle/>
          <a:p>
            <a:pPr eaLnBrk="1" hangingPunct="1">
              <a:lnSpc>
                <a:spcPct val="90000"/>
              </a:lnSpc>
            </a:pPr>
            <a:r>
              <a:rPr lang="en-US" sz="2400" smtClean="0"/>
              <a:t>Allows employees to purchase Series EE U.S. Savings Bonds in denominations beginning @ $100</a:t>
            </a:r>
          </a:p>
          <a:p>
            <a:pPr eaLnBrk="1" hangingPunct="1">
              <a:lnSpc>
                <a:spcPct val="90000"/>
              </a:lnSpc>
            </a:pPr>
            <a:r>
              <a:rPr lang="en-US" sz="2400" smtClean="0"/>
              <a:t>Purchase price is ½ of the bond’s denomination or ‘face value’</a:t>
            </a:r>
          </a:p>
          <a:p>
            <a:pPr eaLnBrk="1" hangingPunct="1">
              <a:lnSpc>
                <a:spcPct val="90000"/>
              </a:lnSpc>
            </a:pPr>
            <a:r>
              <a:rPr lang="en-US" sz="2400" smtClean="0"/>
              <a:t>Interest earned is FIT free until bond is redeemed</a:t>
            </a:r>
          </a:p>
          <a:p>
            <a:pPr eaLnBrk="1" hangingPunct="1">
              <a:lnSpc>
                <a:spcPct val="90000"/>
              </a:lnSpc>
            </a:pPr>
            <a:r>
              <a:rPr lang="en-US" sz="2400" smtClean="0"/>
              <a:t>Employer provides enrollment cards, makes deductions, payments, reconciling deduction &amp; bonds purchased, return excess amounts deducted or purchase more</a:t>
            </a:r>
          </a:p>
          <a:p>
            <a:pPr eaLnBrk="1" hangingPunct="1">
              <a:lnSpc>
                <a:spcPct val="90000"/>
              </a:lnSpc>
            </a:pPr>
            <a:r>
              <a:rPr lang="en-US" sz="2400" smtClean="0"/>
              <a:t>Administration can be employer as ‘issuing agents’ or thru 3</a:t>
            </a:r>
            <a:r>
              <a:rPr lang="en-US" sz="2400" baseline="30000" smtClean="0"/>
              <a:t>rd</a:t>
            </a:r>
            <a:r>
              <a:rPr lang="en-US" sz="2400" smtClean="0"/>
              <a:t> Party administrator, federal reserve bank, or other institution that issues bonds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p:txBody>
          <a:bodyPr/>
          <a:lstStyle/>
          <a:p>
            <a:pPr eaLnBrk="1" hangingPunct="1"/>
            <a:r>
              <a:rPr lang="en-US" smtClean="0"/>
              <a:t>Charitable Contributions</a:t>
            </a:r>
          </a:p>
        </p:txBody>
      </p:sp>
      <p:sp>
        <p:nvSpPr>
          <p:cNvPr id="23555" name="Rectangle 3"/>
          <p:cNvSpPr>
            <a:spLocks noGrp="1" noChangeArrowheads="1"/>
          </p:cNvSpPr>
          <p:nvPr>
            <p:ph type="body" idx="1"/>
          </p:nvPr>
        </p:nvSpPr>
        <p:spPr/>
        <p:txBody>
          <a:bodyPr/>
          <a:lstStyle/>
          <a:p>
            <a:pPr eaLnBrk="1" hangingPunct="1">
              <a:lnSpc>
                <a:spcPct val="90000"/>
              </a:lnSpc>
            </a:pPr>
            <a:r>
              <a:rPr lang="en-US" sz="2400" smtClean="0"/>
              <a:t>Many employers work with local and national charities to provide employees opportunity to donate to charity thru payroll deduction to the appropriate charity organization</a:t>
            </a:r>
          </a:p>
          <a:p>
            <a:pPr eaLnBrk="1" hangingPunct="1">
              <a:lnSpc>
                <a:spcPct val="90000"/>
              </a:lnSpc>
            </a:pPr>
            <a:r>
              <a:rPr lang="en-US" sz="2400" smtClean="0"/>
              <a:t>Taxpayers are prohibited from deducting charitable contributions of $250 or more without substantiation (written acknowledgement) </a:t>
            </a:r>
          </a:p>
          <a:p>
            <a:pPr eaLnBrk="1" hangingPunct="1">
              <a:lnSpc>
                <a:spcPct val="90000"/>
              </a:lnSpc>
            </a:pPr>
            <a:r>
              <a:rPr lang="en-US" sz="2400" smtClean="0"/>
              <a:t>$250 threshold applies separately to each deduction, from a single paycheck</a:t>
            </a:r>
          </a:p>
          <a:p>
            <a:pPr eaLnBrk="1" hangingPunct="1">
              <a:lnSpc>
                <a:spcPct val="90000"/>
              </a:lnSpc>
            </a:pPr>
            <a:r>
              <a:rPr lang="en-US" sz="2400" smtClean="0"/>
              <a:t>Grants and loans to EE’s &amp; dependents from ER charity not subject to employment withholding taxes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4"/>
          <p:cNvSpPr>
            <a:spLocks noGrp="1" noChangeArrowheads="1"/>
          </p:cNvSpPr>
          <p:nvPr>
            <p:ph type="ctrTitle" idx="4294967295"/>
          </p:nvPr>
        </p:nvSpPr>
        <p:spPr>
          <a:xfrm>
            <a:off x="0" y="2130425"/>
            <a:ext cx="7772400" cy="1470025"/>
          </a:xfrm>
        </p:spPr>
        <p:txBody>
          <a:bodyPr/>
          <a:lstStyle/>
          <a:p>
            <a:pPr algn="ctr" eaLnBrk="1" hangingPunct="1"/>
            <a:r>
              <a:rPr lang="en-US" dirty="0" smtClean="0">
                <a:solidFill>
                  <a:schemeClr val="tx1"/>
                </a:solidFill>
              </a:rPr>
              <a:t>The End!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a:xfrm>
            <a:off x="762000" y="838200"/>
            <a:ext cx="7924800" cy="1143000"/>
          </a:xfrm>
        </p:spPr>
        <p:txBody>
          <a:bodyPr/>
          <a:lstStyle/>
          <a:p>
            <a:pPr eaLnBrk="1" hangingPunct="1"/>
            <a:r>
              <a:rPr lang="en-US" dirty="0" smtClean="0"/>
              <a:t>Tax Levies</a:t>
            </a:r>
          </a:p>
        </p:txBody>
      </p:sp>
      <p:sp>
        <p:nvSpPr>
          <p:cNvPr id="5123" name="Rectangle 3"/>
          <p:cNvSpPr>
            <a:spLocks noGrp="1" noChangeArrowheads="1"/>
          </p:cNvSpPr>
          <p:nvPr>
            <p:ph type="body" idx="1"/>
          </p:nvPr>
        </p:nvSpPr>
        <p:spPr/>
        <p:txBody>
          <a:bodyPr/>
          <a:lstStyle/>
          <a:p>
            <a:pPr eaLnBrk="1" hangingPunct="1">
              <a:lnSpc>
                <a:spcPct val="90000"/>
              </a:lnSpc>
            </a:pPr>
            <a:r>
              <a:rPr lang="en-US" sz="2400" dirty="0" smtClean="0"/>
              <a:t>Tax Levies</a:t>
            </a:r>
          </a:p>
          <a:p>
            <a:pPr lvl="1" eaLnBrk="1" hangingPunct="1">
              <a:lnSpc>
                <a:spcPct val="90000"/>
              </a:lnSpc>
            </a:pPr>
            <a:r>
              <a:rPr lang="en-US" sz="2000" dirty="0" smtClean="0"/>
              <a:t>Employees who fail to timely pay their federal or state taxes may become subject to, after other collections efforts have been exhausted</a:t>
            </a:r>
          </a:p>
          <a:p>
            <a:pPr eaLnBrk="1" hangingPunct="1">
              <a:lnSpc>
                <a:spcPct val="90000"/>
              </a:lnSpc>
            </a:pPr>
            <a:r>
              <a:rPr lang="en-US" sz="2400" dirty="0" smtClean="0"/>
              <a:t>Federal Tax Levies:</a:t>
            </a:r>
          </a:p>
          <a:p>
            <a:pPr lvl="1" eaLnBrk="1" hangingPunct="1">
              <a:lnSpc>
                <a:spcPct val="90000"/>
              </a:lnSpc>
            </a:pPr>
            <a:r>
              <a:rPr lang="en-US" sz="2000" dirty="0" smtClean="0"/>
              <a:t>‘garnishing’ or ‘attaching’ wages not exempt from levy</a:t>
            </a:r>
          </a:p>
          <a:p>
            <a:pPr lvl="1" eaLnBrk="1" hangingPunct="1">
              <a:lnSpc>
                <a:spcPct val="90000"/>
              </a:lnSpc>
            </a:pPr>
            <a:r>
              <a:rPr lang="en-US" sz="2000" dirty="0" smtClean="0"/>
              <a:t>Received on six-part Form 668-W, ‘Notice of Levy on Wages, Salary and Other Income’</a:t>
            </a:r>
          </a:p>
          <a:p>
            <a:pPr lvl="1" eaLnBrk="1" hangingPunct="1">
              <a:lnSpc>
                <a:spcPct val="90000"/>
              </a:lnSpc>
            </a:pPr>
            <a:r>
              <a:rPr lang="en-US" sz="2000" dirty="0" smtClean="0"/>
              <a:t>Satisfied before all other garnishment/attachment orders, except Child Support Withholding Orders in effect before the Levy</a:t>
            </a:r>
          </a:p>
          <a:p>
            <a:pPr lvl="1" eaLnBrk="1" hangingPunct="1">
              <a:lnSpc>
                <a:spcPct val="90000"/>
              </a:lnSpc>
            </a:pPr>
            <a:r>
              <a:rPr lang="en-US" sz="2000" dirty="0" smtClean="0"/>
              <a:t>Figuring the amount to deduct (exempt from the levy on wages) – 2011 Table, page 4-5; from Pub. 1494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smtClean="0"/>
              <a:t>Tax Levies</a:t>
            </a:r>
          </a:p>
        </p:txBody>
      </p:sp>
      <p:sp>
        <p:nvSpPr>
          <p:cNvPr id="6147" name="Rectangle 3"/>
          <p:cNvSpPr>
            <a:spLocks noGrp="1" noChangeArrowheads="1"/>
          </p:cNvSpPr>
          <p:nvPr>
            <p:ph type="body" idx="1"/>
          </p:nvPr>
        </p:nvSpPr>
        <p:spPr/>
        <p:txBody>
          <a:bodyPr/>
          <a:lstStyle/>
          <a:p>
            <a:pPr eaLnBrk="1" hangingPunct="1">
              <a:lnSpc>
                <a:spcPct val="90000"/>
              </a:lnSpc>
            </a:pPr>
            <a:r>
              <a:rPr lang="en-US" sz="2400" smtClean="0"/>
              <a:t>Federal Tax Levies:</a:t>
            </a:r>
          </a:p>
          <a:p>
            <a:pPr lvl="1" eaLnBrk="1" hangingPunct="1">
              <a:lnSpc>
                <a:spcPct val="90000"/>
              </a:lnSpc>
            </a:pPr>
            <a:r>
              <a:rPr lang="en-US" sz="2000" smtClean="0"/>
              <a:t>Start with ‘take home’ pay (equals gross wages minus federal/state/local taxes and involuntary / voluntary deductions in effect before receipt of the levy including any involuntary increases) then subtract exempt amount (from table); send the resulting amount to the government…. </a:t>
            </a:r>
          </a:p>
          <a:p>
            <a:pPr lvl="1" eaLnBrk="1" hangingPunct="1">
              <a:lnSpc>
                <a:spcPct val="90000"/>
              </a:lnSpc>
            </a:pPr>
            <a:r>
              <a:rPr lang="en-US" sz="2000" smtClean="0"/>
              <a:t>Withholding to begin with 1</a:t>
            </a:r>
            <a:r>
              <a:rPr lang="en-US" sz="2000" baseline="30000" smtClean="0"/>
              <a:t>st</a:t>
            </a:r>
            <a:r>
              <a:rPr lang="en-US" sz="2000" smtClean="0"/>
              <a:t> payment of wages after receipt; check payable to IRS including employee’s name and SSN; mailed to address on front of Part 1</a:t>
            </a:r>
          </a:p>
          <a:p>
            <a:pPr lvl="1" eaLnBrk="1" hangingPunct="1">
              <a:lnSpc>
                <a:spcPct val="90000"/>
              </a:lnSpc>
            </a:pPr>
            <a:r>
              <a:rPr lang="en-US" sz="2000" smtClean="0"/>
              <a:t>Only stop withholding only upon receipt of Form 668-D, ‘Release of Levy/Release of Property from Levy’</a:t>
            </a:r>
          </a:p>
          <a:p>
            <a:pPr lvl="1" eaLnBrk="1" hangingPunct="1">
              <a:lnSpc>
                <a:spcPct val="90000"/>
              </a:lnSpc>
            </a:pPr>
            <a:r>
              <a:rPr lang="en-US" sz="2000" smtClean="0"/>
              <a:t>Notify IRS when employee’s employment ends by remitting Part 3</a:t>
            </a:r>
          </a:p>
          <a:p>
            <a:pPr lvl="1" eaLnBrk="1" hangingPunct="1">
              <a:lnSpc>
                <a:spcPct val="90000"/>
              </a:lnSpc>
            </a:pPr>
            <a:r>
              <a:rPr lang="en-US" sz="2000" smtClean="0"/>
              <a:t>See example pg 9-7</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en-US" smtClean="0"/>
              <a:t>Child Support Withholding Orders</a:t>
            </a:r>
          </a:p>
        </p:txBody>
      </p:sp>
      <p:sp>
        <p:nvSpPr>
          <p:cNvPr id="7171" name="Rectangle 3"/>
          <p:cNvSpPr>
            <a:spLocks noGrp="1" noChangeArrowheads="1"/>
          </p:cNvSpPr>
          <p:nvPr>
            <p:ph type="body" idx="1"/>
          </p:nvPr>
        </p:nvSpPr>
        <p:spPr/>
        <p:txBody>
          <a:bodyPr/>
          <a:lstStyle/>
          <a:p>
            <a:pPr eaLnBrk="1" hangingPunct="1">
              <a:lnSpc>
                <a:spcPct val="90000"/>
              </a:lnSpc>
            </a:pPr>
            <a:r>
              <a:rPr lang="en-US" sz="2400" smtClean="0"/>
              <a:t>Maximum amount to withhold:</a:t>
            </a:r>
          </a:p>
          <a:p>
            <a:pPr lvl="1" eaLnBrk="1" hangingPunct="1">
              <a:lnSpc>
                <a:spcPct val="90000"/>
              </a:lnSpc>
            </a:pPr>
            <a:r>
              <a:rPr lang="en-US" sz="2000" smtClean="0"/>
              <a:t>50% of employee’s ‘disposable earnings’ if supporting another spouse/children; and</a:t>
            </a:r>
          </a:p>
          <a:p>
            <a:pPr lvl="1" eaLnBrk="1" hangingPunct="1">
              <a:lnSpc>
                <a:spcPct val="90000"/>
              </a:lnSpc>
            </a:pPr>
            <a:r>
              <a:rPr lang="en-US" sz="2000" smtClean="0"/>
              <a:t>60% if the employee is not supporting another spouse/children</a:t>
            </a:r>
          </a:p>
          <a:p>
            <a:pPr lvl="1" eaLnBrk="1" hangingPunct="1">
              <a:lnSpc>
                <a:spcPct val="90000"/>
              </a:lnSpc>
            </a:pPr>
            <a:r>
              <a:rPr lang="en-US" sz="2000" smtClean="0"/>
              <a:t>Amounts increase to 55% and 65% respectively, if the employee is at least 12 weeks late (i.e. in arrears) in payments</a:t>
            </a:r>
          </a:p>
          <a:p>
            <a:pPr eaLnBrk="1" hangingPunct="1">
              <a:lnSpc>
                <a:spcPct val="90000"/>
              </a:lnSpc>
            </a:pPr>
            <a:r>
              <a:rPr lang="en-US" sz="2400" smtClean="0"/>
              <a:t>Disposable earnings are determined by subtracting tax W/H’s and mandated state retirement payments</a:t>
            </a:r>
          </a:p>
          <a:p>
            <a:pPr eaLnBrk="1" hangingPunct="1">
              <a:lnSpc>
                <a:spcPct val="90000"/>
              </a:lnSpc>
            </a:pPr>
            <a:r>
              <a:rPr lang="en-US" sz="2400" smtClean="0"/>
              <a:t>See example pg 9-11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en-US" smtClean="0"/>
              <a:t>Child Support Withholding Orders</a:t>
            </a:r>
          </a:p>
        </p:txBody>
      </p:sp>
      <p:sp>
        <p:nvSpPr>
          <p:cNvPr id="8195" name="Rectangle 3"/>
          <p:cNvSpPr>
            <a:spLocks noGrp="1" noChangeArrowheads="1"/>
          </p:cNvSpPr>
          <p:nvPr>
            <p:ph type="body" idx="1"/>
          </p:nvPr>
        </p:nvSpPr>
        <p:spPr/>
        <p:txBody>
          <a:bodyPr/>
          <a:lstStyle/>
          <a:p>
            <a:pPr eaLnBrk="1" hangingPunct="1">
              <a:lnSpc>
                <a:spcPct val="90000"/>
              </a:lnSpc>
            </a:pPr>
            <a:r>
              <a:rPr lang="en-US" sz="2400" dirty="0" smtClean="0"/>
              <a:t>Priority over all other garnishment/attachment orders, except tax levies received earlier</a:t>
            </a:r>
          </a:p>
          <a:p>
            <a:pPr eaLnBrk="1" hangingPunct="1">
              <a:lnSpc>
                <a:spcPct val="90000"/>
              </a:lnSpc>
            </a:pPr>
            <a:r>
              <a:rPr lang="en-US" sz="2400" dirty="0" smtClean="0"/>
              <a:t>To take effect no later than 1</a:t>
            </a:r>
            <a:r>
              <a:rPr lang="en-US" sz="2400" baseline="30000" dirty="0" smtClean="0"/>
              <a:t>st</a:t>
            </a:r>
            <a:r>
              <a:rPr lang="en-US" sz="2400" dirty="0" smtClean="0"/>
              <a:t> </a:t>
            </a:r>
            <a:r>
              <a:rPr lang="en-US" sz="2400" dirty="0" err="1" smtClean="0"/>
              <a:t>payperiod</a:t>
            </a:r>
            <a:r>
              <a:rPr lang="en-US" sz="2400" dirty="0" smtClean="0"/>
              <a:t> beginning after 14 working days following the mailing of the order; sent within 7 business days after pay date</a:t>
            </a:r>
          </a:p>
          <a:p>
            <a:pPr eaLnBrk="1" hangingPunct="1">
              <a:lnSpc>
                <a:spcPct val="90000"/>
              </a:lnSpc>
            </a:pPr>
            <a:r>
              <a:rPr lang="en-US" sz="2400" dirty="0" smtClean="0"/>
              <a:t>Employer prohibited from discharging / disciplining / discriminating against an EE subject to W/H for child support or any 1 indebtedness; penalties apply</a:t>
            </a:r>
          </a:p>
          <a:p>
            <a:pPr eaLnBrk="1" hangingPunct="1">
              <a:lnSpc>
                <a:spcPct val="90000"/>
              </a:lnSpc>
            </a:pPr>
            <a:r>
              <a:rPr lang="en-US" sz="2400" dirty="0" smtClean="0"/>
              <a:t>Employer’s may charge an administrative fee set by states; notify Agency after employee leaves employment or can’t work</a:t>
            </a:r>
          </a:p>
          <a:p>
            <a:pPr eaLnBrk="1" hangingPunct="1">
              <a:lnSpc>
                <a:spcPct val="90000"/>
              </a:lnSpc>
            </a:pPr>
            <a:r>
              <a:rPr lang="en-US" sz="2400" dirty="0" smtClean="0"/>
              <a:t>Sample ‘standardized’ Support Order on pgs.16 - 18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hangingPunct="1"/>
            <a:r>
              <a:rPr lang="en-US" smtClean="0"/>
              <a:t>Child Support Withholding Orders</a:t>
            </a:r>
          </a:p>
        </p:txBody>
      </p:sp>
      <p:sp>
        <p:nvSpPr>
          <p:cNvPr id="9219" name="Rectangle 3"/>
          <p:cNvSpPr>
            <a:spLocks noGrp="1" noChangeArrowheads="1"/>
          </p:cNvSpPr>
          <p:nvPr>
            <p:ph type="body" idx="1"/>
          </p:nvPr>
        </p:nvSpPr>
        <p:spPr/>
        <p:txBody>
          <a:bodyPr/>
          <a:lstStyle/>
          <a:p>
            <a:pPr eaLnBrk="1" hangingPunct="1">
              <a:lnSpc>
                <a:spcPct val="90000"/>
              </a:lnSpc>
            </a:pPr>
            <a:r>
              <a:rPr lang="en-US" sz="2400" dirty="0" smtClean="0"/>
              <a:t>Medical child support orders – for children owed support, require employers to enroll children and withhold medical insurance premiums</a:t>
            </a:r>
          </a:p>
          <a:p>
            <a:pPr eaLnBrk="1" hangingPunct="1">
              <a:lnSpc>
                <a:spcPct val="90000"/>
              </a:lnSpc>
            </a:pPr>
            <a:r>
              <a:rPr lang="en-US" sz="2400" dirty="0" smtClean="0"/>
              <a:t>‘National Medical Support Notice’ (NMSN) used by state agencies to enforce provisions</a:t>
            </a:r>
          </a:p>
          <a:p>
            <a:pPr eaLnBrk="1" hangingPunct="1">
              <a:lnSpc>
                <a:spcPct val="90000"/>
              </a:lnSpc>
            </a:pPr>
            <a:r>
              <a:rPr lang="en-US" sz="2400" dirty="0" smtClean="0"/>
              <a:t>Employer’s ‘NMSN’ responsibilities, 5 steps, page 27</a:t>
            </a:r>
          </a:p>
          <a:p>
            <a:pPr eaLnBrk="1" hangingPunct="1">
              <a:lnSpc>
                <a:spcPct val="90000"/>
              </a:lnSpc>
            </a:pPr>
            <a:r>
              <a:rPr lang="en-US" sz="2400" dirty="0" smtClean="0"/>
              <a:t>Sample of the ‘National Medical Support Notice’ (NMSN), page 29 – 31</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of withholding orders from other states</a:t>
            </a:r>
            <a:endParaRPr lang="en-US" dirty="0"/>
          </a:p>
        </p:txBody>
      </p:sp>
      <p:sp>
        <p:nvSpPr>
          <p:cNvPr id="3" name="Content Placeholder 2"/>
          <p:cNvSpPr>
            <a:spLocks noGrp="1"/>
          </p:cNvSpPr>
          <p:nvPr>
            <p:ph idx="1"/>
          </p:nvPr>
        </p:nvSpPr>
        <p:spPr/>
        <p:txBody>
          <a:bodyPr/>
          <a:lstStyle/>
          <a:p>
            <a:r>
              <a:rPr lang="en-US" sz="1600" dirty="0" smtClean="0"/>
              <a:t>Employer must follow the rules on the order that specify:</a:t>
            </a:r>
          </a:p>
          <a:p>
            <a:pPr lvl="1"/>
            <a:r>
              <a:rPr lang="en-US" sz="1600" dirty="0" smtClean="0"/>
              <a:t>Duration and amount</a:t>
            </a:r>
          </a:p>
          <a:p>
            <a:pPr lvl="1"/>
            <a:r>
              <a:rPr lang="en-US" sz="1600" dirty="0" smtClean="0"/>
              <a:t>Person or Agency designated to receive funds</a:t>
            </a:r>
          </a:p>
          <a:p>
            <a:pPr lvl="1"/>
            <a:r>
              <a:rPr lang="en-US" sz="1600" dirty="0" smtClean="0"/>
              <a:t>Medical support</a:t>
            </a:r>
          </a:p>
          <a:p>
            <a:pPr lvl="1"/>
            <a:r>
              <a:rPr lang="en-US" sz="1600" dirty="0" smtClean="0"/>
              <a:t>Fees, Costs, Arrears</a:t>
            </a:r>
          </a:p>
          <a:p>
            <a:r>
              <a:rPr lang="en-US" sz="1600" dirty="0" smtClean="0"/>
              <a:t>Employer must follow the rules of the employee’s WORK state when determining:</a:t>
            </a:r>
          </a:p>
          <a:p>
            <a:pPr lvl="1"/>
            <a:r>
              <a:rPr lang="en-US" sz="1600" dirty="0" smtClean="0"/>
              <a:t>Employers Admin fee</a:t>
            </a:r>
          </a:p>
          <a:p>
            <a:pPr lvl="1"/>
            <a:r>
              <a:rPr lang="en-US" sz="1600" dirty="0" smtClean="0"/>
              <a:t>Mandatory deductions for </a:t>
            </a:r>
            <a:r>
              <a:rPr lang="en-US" sz="1600" dirty="0" err="1" smtClean="0"/>
              <a:t>calcing</a:t>
            </a:r>
            <a:r>
              <a:rPr lang="en-US" sz="1600" dirty="0" smtClean="0"/>
              <a:t> disposable income</a:t>
            </a:r>
          </a:p>
          <a:p>
            <a:pPr lvl="1"/>
            <a:r>
              <a:rPr lang="en-US" sz="1600" dirty="0" smtClean="0"/>
              <a:t>Max amount permitted to be withheld from the noncustodial parents income</a:t>
            </a:r>
          </a:p>
          <a:p>
            <a:pPr lvl="1"/>
            <a:r>
              <a:rPr lang="en-US" sz="1600" dirty="0" smtClean="0"/>
              <a:t>Time to implement the order and forward $$</a:t>
            </a:r>
          </a:p>
          <a:p>
            <a:pPr lvl="1"/>
            <a:r>
              <a:rPr lang="en-US" sz="1600" dirty="0" smtClean="0"/>
              <a:t>Priorities for withholding and allocating income from multiple work orders</a:t>
            </a:r>
            <a:endParaRPr lang="en-US" sz="1600" dirty="0"/>
          </a:p>
        </p:txBody>
      </p:sp>
    </p:spTree>
    <p:extLst>
      <p:ext uri="{BB962C8B-B14F-4D97-AF65-F5344CB8AC3E}">
        <p14:creationId xmlns:p14="http://schemas.microsoft.com/office/powerpoint/2010/main" val="130572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smtClean="0"/>
              <a:t>Creditor Garnishments</a:t>
            </a:r>
          </a:p>
        </p:txBody>
      </p:sp>
      <p:sp>
        <p:nvSpPr>
          <p:cNvPr id="10243" name="Rectangle 3"/>
          <p:cNvSpPr>
            <a:spLocks noGrp="1" noChangeArrowheads="1"/>
          </p:cNvSpPr>
          <p:nvPr>
            <p:ph type="body" idx="1"/>
          </p:nvPr>
        </p:nvSpPr>
        <p:spPr/>
        <p:txBody>
          <a:bodyPr/>
          <a:lstStyle/>
          <a:p>
            <a:pPr eaLnBrk="1" hangingPunct="1">
              <a:lnSpc>
                <a:spcPct val="90000"/>
              </a:lnSpc>
            </a:pPr>
            <a:r>
              <a:rPr lang="en-US" sz="2400" dirty="0" smtClean="0"/>
              <a:t>By court order, to collect for an employee debt remaining unpaid</a:t>
            </a:r>
          </a:p>
          <a:p>
            <a:pPr eaLnBrk="1" hangingPunct="1">
              <a:lnSpc>
                <a:spcPct val="90000"/>
              </a:lnSpc>
            </a:pPr>
            <a:r>
              <a:rPr lang="en-US" sz="2400" dirty="0" smtClean="0"/>
              <a:t>Maximum amount an employee’s ‘disposable earnings’ can be garnished is the lesser of:</a:t>
            </a:r>
          </a:p>
          <a:p>
            <a:pPr lvl="1" eaLnBrk="1" hangingPunct="1">
              <a:lnSpc>
                <a:spcPct val="90000"/>
              </a:lnSpc>
            </a:pPr>
            <a:r>
              <a:rPr lang="en-US" sz="2000" dirty="0" smtClean="0"/>
              <a:t>25% of the employee’s disposable earnings for the week; </a:t>
            </a:r>
            <a:r>
              <a:rPr lang="en-US" sz="2000" b="1" i="1" u="sng" dirty="0" smtClean="0"/>
              <a:t>or</a:t>
            </a:r>
          </a:p>
          <a:p>
            <a:pPr lvl="1" eaLnBrk="1" hangingPunct="1">
              <a:lnSpc>
                <a:spcPct val="90000"/>
              </a:lnSpc>
            </a:pPr>
            <a:r>
              <a:rPr lang="en-US" sz="2000" dirty="0" smtClean="0"/>
              <a:t>Amount by which the employee’s disposable earnings for the week exceeds 30 times the federal minimum hourly wage then in effect ($217.50)</a:t>
            </a:r>
          </a:p>
          <a:p>
            <a:pPr lvl="1" eaLnBrk="1" hangingPunct="1">
              <a:lnSpc>
                <a:spcPct val="90000"/>
              </a:lnSpc>
            </a:pPr>
            <a:r>
              <a:rPr lang="en-US" sz="2000" dirty="0" smtClean="0"/>
              <a:t>Disposable earnings are determined by subtracting tax W/H’s and mandated state retirement payments</a:t>
            </a:r>
          </a:p>
          <a:p>
            <a:pPr lvl="1" eaLnBrk="1" hangingPunct="1">
              <a:lnSpc>
                <a:spcPct val="90000"/>
              </a:lnSpc>
            </a:pPr>
            <a:r>
              <a:rPr lang="en-US" sz="2000" dirty="0" smtClean="0"/>
              <a:t>See example pg 9-42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
      <a:dk1>
        <a:srgbClr val="000066"/>
      </a:dk1>
      <a:lt1>
        <a:srgbClr val="FFFFFF"/>
      </a:lt1>
      <a:dk2>
        <a:srgbClr val="333399"/>
      </a:dk2>
      <a:lt2>
        <a:srgbClr val="666699"/>
      </a:lt2>
      <a:accent1>
        <a:srgbClr val="33CCCC"/>
      </a:accent1>
      <a:accent2>
        <a:srgbClr val="8B7EE8"/>
      </a:accent2>
      <a:accent3>
        <a:srgbClr val="FFFFFF"/>
      </a:accent3>
      <a:accent4>
        <a:srgbClr val="000056"/>
      </a:accent4>
      <a:accent5>
        <a:srgbClr val="ADE2E2"/>
      </a:accent5>
      <a:accent6>
        <a:srgbClr val="7D72D2"/>
      </a:accent6>
      <a:hlink>
        <a:srgbClr val="3333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1499</TotalTime>
  <Words>1526</Words>
  <Application>Microsoft Office PowerPoint</Application>
  <PresentationFormat>On-screen Show (4:3)</PresentationFormat>
  <Paragraphs>118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Capsules</vt:lpstr>
      <vt:lpstr>Other Deductions From Pay</vt:lpstr>
      <vt:lpstr>Involuntary Deductions</vt:lpstr>
      <vt:lpstr>Tax Levies</vt:lpstr>
      <vt:lpstr>Tax Levies</vt:lpstr>
      <vt:lpstr>Child Support Withholding Orders</vt:lpstr>
      <vt:lpstr>Child Support Withholding Orders</vt:lpstr>
      <vt:lpstr>Child Support Withholding Orders</vt:lpstr>
      <vt:lpstr>Enforcement of withholding orders from other states</vt:lpstr>
      <vt:lpstr>Creditor Garnishments</vt:lpstr>
      <vt:lpstr>Creditor Garnishments</vt:lpstr>
      <vt:lpstr>Bankruptcy Orders</vt:lpstr>
      <vt:lpstr>Student Loan Collections</vt:lpstr>
      <vt:lpstr>Student Loan Collections</vt:lpstr>
      <vt:lpstr>Federal Agency Debt Collections</vt:lpstr>
      <vt:lpstr>Federal Wage-Hour Law Restrictions on Deductions</vt:lpstr>
      <vt:lpstr>Federal Wage-Hour Law Restrictions on Deductions, cont.</vt:lpstr>
      <vt:lpstr>Federal Wage-Hour Law Restrictions on Deductions</vt:lpstr>
      <vt:lpstr>Voluntary Deductions  Wage Assignments</vt:lpstr>
      <vt:lpstr>Union Dues</vt:lpstr>
      <vt:lpstr>Credit Union Deductions</vt:lpstr>
      <vt:lpstr>U.S. Savings Bonds</vt:lpstr>
      <vt:lpstr>Charitable Contributions</vt:lpstr>
      <vt:lpstr>The End!</vt:lpstr>
    </vt:vector>
  </TitlesOfParts>
  <Company>Global Entertainment Partners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GEP USER</dc:creator>
  <cp:lastModifiedBy>Wendy Fleishman</cp:lastModifiedBy>
  <cp:revision>119</cp:revision>
  <dcterms:created xsi:type="dcterms:W3CDTF">2005-07-15T04:18:51Z</dcterms:created>
  <dcterms:modified xsi:type="dcterms:W3CDTF">2012-07-26T21:11:20Z</dcterms:modified>
</cp:coreProperties>
</file>