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7" r:id="rId3"/>
    <p:sldId id="258" r:id="rId4"/>
    <p:sldId id="259" r:id="rId5"/>
    <p:sldId id="262" r:id="rId6"/>
    <p:sldId id="261" r:id="rId7"/>
    <p:sldId id="260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3" d="100"/>
          <a:sy n="83" d="100"/>
        </p:scale>
        <p:origin x="-1002" y="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5867400" cy="6858000"/>
            <a:chOff x="0" y="0"/>
            <a:chExt cx="3696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880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kumimoji="1" lang="en-US" sz="2400">
                <a:latin typeface="Times New Roman" pitchFamily="18" charset="0"/>
              </a:endParaRPr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white">
            <a:xfrm>
              <a:off x="432" y="624"/>
              <a:ext cx="3264" cy="12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kumimoji="1" lang="en-US" sz="2400">
                <a:latin typeface="Times New Roman" pitchFamily="18" charset="0"/>
              </a:endParaRPr>
            </a:p>
          </p:txBody>
        </p:sp>
      </p:grpSp>
      <p:grpSp>
        <p:nvGrpSpPr>
          <p:cNvPr id="7" name="Group 5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8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25608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40132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5612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990600"/>
            <a:ext cx="8229600" cy="1905000"/>
          </a:xfrm>
          <a:prstGeom prst="roundRect">
            <a:avLst>
              <a:gd name="adj" fmla="val 50000"/>
            </a:avLst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Rectangle 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Rectangle 1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200" y="6248400"/>
            <a:ext cx="587375" cy="488950"/>
          </a:xfrm>
        </p:spPr>
        <p:txBody>
          <a:bodyPr anchorCtr="0"/>
          <a:lstStyle>
            <a:lvl1pPr>
              <a:defRPr smtClean="0"/>
            </a:lvl1pPr>
          </a:lstStyle>
          <a:p>
            <a:pPr>
              <a:defRPr/>
            </a:pPr>
            <a:fld id="{9FBD535A-27F8-437C-A405-1A6E0EAE2E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3184CB-8E69-4251-B245-727E4A9061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762000"/>
            <a:ext cx="1981200" cy="53244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762000"/>
            <a:ext cx="5791200" cy="53244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686B18-5F0C-4A35-BD52-655B36E6E8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AA54ED-C63C-453F-8ABE-27CB4F7F2B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ED4958-94BE-40CA-AFAE-7C2215C9E9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3E64C3-7924-4EBC-B3F9-9ED59D94BC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5A9473-1039-4DCA-856B-D15AFB0F27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F0CD98-5406-4054-99CB-5D9DA11BFA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78A7D8-4FDB-4DDF-8BB4-A196F07165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D88EBD-F280-4A9C-A585-9F704637BA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A5F573-279B-47F6-B62D-C73A17123C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7620000" cy="6858000"/>
            <a:chOff x="0" y="0"/>
            <a:chExt cx="4800" cy="4320"/>
          </a:xfrm>
        </p:grpSpPr>
        <p:grpSp>
          <p:nvGrpSpPr>
            <p:cNvPr id="1032" name="Group 3"/>
            <p:cNvGrpSpPr>
              <a:grpSpLocks/>
            </p:cNvGrpSpPr>
            <p:nvPr userDrawn="1"/>
          </p:nvGrpSpPr>
          <p:grpSpPr bwMode="auto">
            <a:xfrm>
              <a:off x="0" y="0"/>
              <a:ext cx="2016" cy="4320"/>
              <a:chOff x="0" y="0"/>
              <a:chExt cx="2016" cy="4320"/>
            </a:xfrm>
          </p:grpSpPr>
          <p:sp>
            <p:nvSpPr>
              <p:cNvPr id="24580" name="Rectangle 4"/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480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581" name="Freeform 5"/>
              <p:cNvSpPr>
                <a:spLocks/>
              </p:cNvSpPr>
              <p:nvPr userDrawn="1"/>
            </p:nvSpPr>
            <p:spPr bwMode="auto">
              <a:xfrm>
                <a:off x="288" y="0"/>
                <a:ext cx="1728" cy="735"/>
              </a:xfrm>
              <a:custGeom>
                <a:avLst/>
                <a:gdLst/>
                <a:ahLst/>
                <a:cxnLst>
                  <a:cxn ang="0">
                    <a:pos x="1728" y="0"/>
                  </a:cxn>
                  <a:cxn ang="0">
                    <a:pos x="1728" y="480"/>
                  </a:cxn>
                  <a:cxn ang="0">
                    <a:pos x="380" y="482"/>
                  </a:cxn>
                  <a:cxn ang="0">
                    <a:pos x="354" y="480"/>
                  </a:cxn>
                  <a:cxn ang="0">
                    <a:pos x="308" y="489"/>
                  </a:cxn>
                  <a:cxn ang="0">
                    <a:pos x="246" y="531"/>
                  </a:cxn>
                  <a:cxn ang="0">
                    <a:pos x="206" y="597"/>
                  </a:cxn>
                  <a:cxn ang="0">
                    <a:pos x="192" y="666"/>
                  </a:cxn>
                  <a:cxn ang="0">
                    <a:pos x="192" y="735"/>
                  </a:cxn>
                  <a:cxn ang="0">
                    <a:pos x="0" y="735"/>
                  </a:cxn>
                  <a:cxn ang="0">
                    <a:pos x="0" y="480"/>
                  </a:cxn>
                  <a:cxn ang="0">
                    <a:pos x="0" y="0"/>
                  </a:cxn>
                  <a:cxn ang="0">
                    <a:pos x="1728" y="0"/>
                  </a:cxn>
                </a:cxnLst>
                <a:rect l="0" t="0" r="r" b="b"/>
                <a:pathLst>
                  <a:path w="1728" h="735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 cap="flat" cmpd="sng">
                <a:noFill/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wrap="none"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1033" name="Group 6"/>
            <p:cNvGrpSpPr>
              <a:grpSpLocks/>
            </p:cNvGrpSpPr>
            <p:nvPr/>
          </p:nvGrpSpPr>
          <p:grpSpPr bwMode="auto">
            <a:xfrm>
              <a:off x="144" y="1248"/>
              <a:ext cx="4656" cy="201"/>
              <a:chOff x="144" y="1248"/>
              <a:chExt cx="4656" cy="201"/>
            </a:xfrm>
          </p:grpSpPr>
          <p:sp>
            <p:nvSpPr>
              <p:cNvPr id="24583" name="AutoShape 7"/>
              <p:cNvSpPr>
                <a:spLocks noChangeArrowheads="1"/>
              </p:cNvSpPr>
              <p:nvPr/>
            </p:nvSpPr>
            <p:spPr bwMode="auto">
              <a:xfrm>
                <a:off x="384" y="1248"/>
                <a:ext cx="4416" cy="200"/>
              </a:xfrm>
              <a:prstGeom prst="roundRect">
                <a:avLst>
                  <a:gd name="adj" fmla="val 0"/>
                </a:avLst>
              </a:pr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584" name="AutoShape 8"/>
              <p:cNvSpPr>
                <a:spLocks noChangeArrowheads="1"/>
              </p:cNvSpPr>
              <p:nvPr/>
            </p:nvSpPr>
            <p:spPr bwMode="auto">
              <a:xfrm flipH="1">
                <a:off x="144" y="1248"/>
                <a:ext cx="248" cy="201"/>
              </a:xfrm>
              <a:prstGeom prst="flowChartDelay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1027" name="AutoShape 9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762000"/>
            <a:ext cx="7924800" cy="1143000"/>
          </a:xfrm>
          <a:prstGeom prst="roundRect">
            <a:avLst>
              <a:gd name="adj" fmla="val 21667"/>
            </a:avLst>
          </a:prstGeom>
          <a:noFill/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2362200"/>
            <a:ext cx="7693025" cy="372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458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8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6248400"/>
            <a:ext cx="2897188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8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 eaLnBrk="1" hangingPunct="1">
              <a:defRPr sz="2600" b="1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B9B73469-EA36-47D5-8F6B-4154039458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Record Keeping &amp; Retention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Chapter 10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914400"/>
            <a:ext cx="7924800" cy="990600"/>
          </a:xfrm>
          <a:prstGeom prst="roundRect">
            <a:avLst>
              <a:gd name="adj" fmla="val 22967"/>
            </a:avLst>
          </a:prstGeo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Internal Revenue Code</a:t>
            </a:r>
            <a:br>
              <a:rPr lang="en-US" sz="3200" dirty="0" smtClean="0"/>
            </a:br>
            <a:r>
              <a:rPr lang="en-US" sz="1600" dirty="0" smtClean="0"/>
              <a:t>keep 4 years after the due date of the tax which relates</a:t>
            </a:r>
            <a:br>
              <a:rPr lang="en-US" sz="1600" dirty="0" smtClean="0"/>
            </a:br>
            <a:r>
              <a:rPr lang="en-US" sz="1200" dirty="0" smtClean="0"/>
              <a:t>(FIT and FICA)</a:t>
            </a:r>
            <a:r>
              <a:rPr lang="en-US" sz="3200" dirty="0" smtClean="0"/>
              <a:t> </a:t>
            </a:r>
          </a:p>
        </p:txBody>
      </p:sp>
      <p:sp>
        <p:nvSpPr>
          <p:cNvPr id="12291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2286000"/>
            <a:ext cx="4038600" cy="4572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000" smtClean="0"/>
              <a:t>Ee’s name, address, occupation and SSN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smtClean="0"/>
              <a:t>Total amt and date of each comp pymt and amt of w/hldg taxes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smtClean="0"/>
              <a:t>Amt of comp subject to FIT, FICA and the amt w/hld and when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smtClean="0"/>
              <a:t>Pay period covered by each pymt of comp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smtClean="0"/>
              <a:t>W4, W-5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smtClean="0"/>
              <a:t>W4P and pymnts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smtClean="0"/>
              <a:t>EIN</a:t>
            </a:r>
          </a:p>
        </p:txBody>
      </p:sp>
      <p:sp>
        <p:nvSpPr>
          <p:cNvPr id="12292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2286000"/>
            <a:ext cx="4038600" cy="368776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000" smtClean="0"/>
              <a:t>Beg and end dates of employment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smtClean="0"/>
              <a:t>Tip reporting statements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smtClean="0"/>
              <a:t>Wage cont pymts under an accident/health plan and dates absent, W4S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smtClean="0"/>
              <a:t>Fringe benefits and substantiation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smtClean="0"/>
              <a:t>EE request to use the cumulative method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smtClean="0"/>
              <a:t>Returns, 940, 941,943 W3, W2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smtClean="0"/>
              <a:t>Adjustmnts /Tax Settlmnts</a:t>
            </a:r>
          </a:p>
          <a:p>
            <a:pPr eaLnBrk="1" hangingPunct="1">
              <a:lnSpc>
                <a:spcPct val="80000"/>
              </a:lnSpc>
            </a:pPr>
            <a:endParaRPr lang="en-US" sz="200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Records processed by computer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smtClean="0"/>
              <a:t>Companies are not relieved of record keeping responsibilities just because they use a service bureau.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All detail and source records must be readily identifiable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Records must be available to the IRS upon request and capable of being processed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Records must show the complete audit trail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Records must allow the IRS to compute the companies tax liability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Records processed by computer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mtClean="0"/>
              <a:t>Employers must maintain documentation that is detailed enough to identify: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Data flow through the system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Internal controls for accuracy and reliability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Internal controls for prevention of unauthorized addition, deletion/alteration of records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Chart of accounts and account descriptions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Penalties for Faulty recordkeeping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It’s a misdemeanor punishable by a fine of up to $25,000 ($100,000 for corporations) and/or up to 1 year imprisonment, plus the costs of prosecution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400" smtClean="0"/>
              <a:t>Other Laws requiring document retention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smtClean="0"/>
              <a:t>Federal Anti-Discrimination Laws-usually kept by HR but with integrated DB systems PR may be involved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Civil Rights Act of ’64 (Title VIII)-enforced by EEOC (Equal Employment Opportunity Commission) -1 year (also ADA)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Age Discrimination in Employment Act of ’67 (ADEA) –(protects those of us over 40!) 1 year-info on applications, 3 years info on employees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Government Contractor Regulations (goal hiring)</a:t>
            </a:r>
          </a:p>
          <a:p>
            <a:pPr eaLnBrk="1" hangingPunct="1">
              <a:lnSpc>
                <a:spcPct val="90000"/>
              </a:lnSpc>
            </a:pPr>
            <a:endParaRPr lang="en-US" sz="2400" smtClean="0"/>
          </a:p>
          <a:p>
            <a:pPr eaLnBrk="1" hangingPunct="1">
              <a:lnSpc>
                <a:spcPct val="90000"/>
              </a:lnSpc>
            </a:pPr>
            <a:endParaRPr lang="en-US" sz="240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400" smtClean="0"/>
              <a:t>Other Laws requiring document retention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2286000"/>
            <a:ext cx="8229600" cy="4724400"/>
          </a:xfrm>
        </p:spPr>
        <p:txBody>
          <a:bodyPr/>
          <a:lstStyle/>
          <a:p>
            <a:pPr eaLnBrk="1" hangingPunct="1"/>
            <a:r>
              <a:rPr lang="en-US" sz="2400" dirty="0" smtClean="0"/>
              <a:t>Immigration Reform and Control Act (IRCA)  -    I-9’s keep for 3 years after the date of hire and/or for 1 year after the date of termination </a:t>
            </a:r>
          </a:p>
          <a:p>
            <a:pPr eaLnBrk="1" hangingPunct="1"/>
            <a:r>
              <a:rPr lang="en-US" sz="2400" dirty="0" smtClean="0"/>
              <a:t>FMLA-same as FLSA requirements with special consideration to confidential medical information</a:t>
            </a:r>
          </a:p>
          <a:p>
            <a:pPr eaLnBrk="1" hangingPunct="1"/>
            <a:r>
              <a:rPr lang="en-US" sz="2400" dirty="0" smtClean="0"/>
              <a:t>SUI –see chart </a:t>
            </a:r>
            <a:r>
              <a:rPr lang="en-US" sz="2400" dirty="0" err="1" smtClean="0"/>
              <a:t>pg</a:t>
            </a:r>
            <a:r>
              <a:rPr lang="en-US" sz="2400" dirty="0" smtClean="0"/>
              <a:t> 13, most states require 3 - 6 years of retention – TN = 7, MN = 8!</a:t>
            </a:r>
          </a:p>
          <a:p>
            <a:pPr eaLnBrk="1" hangingPunct="1"/>
            <a:r>
              <a:rPr lang="en-US" sz="2400" dirty="0" smtClean="0"/>
              <a:t>State wage and hour law-see chart </a:t>
            </a:r>
            <a:r>
              <a:rPr lang="en-US" sz="2400" dirty="0" err="1" smtClean="0"/>
              <a:t>pg</a:t>
            </a:r>
            <a:r>
              <a:rPr lang="en-US" sz="2400" dirty="0" smtClean="0"/>
              <a:t> 14</a:t>
            </a:r>
          </a:p>
          <a:p>
            <a:pPr eaLnBrk="1" hangingPunct="1"/>
            <a:r>
              <a:rPr lang="en-US" sz="2400" dirty="0" smtClean="0"/>
              <a:t>Unclaimed Wages – escheat laws – chart </a:t>
            </a:r>
            <a:r>
              <a:rPr lang="en-US" sz="2400" dirty="0" err="1" smtClean="0"/>
              <a:t>pg</a:t>
            </a:r>
            <a:r>
              <a:rPr lang="en-US" sz="2400" dirty="0" smtClean="0"/>
              <a:t> 15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Health Insurance Portability and Accountability Act of ‘96 (HIPAA)</a:t>
            </a:r>
          </a:p>
        </p:txBody>
      </p:sp>
      <p:sp>
        <p:nvSpPr>
          <p:cNvPr id="18435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Privacy rules regarding health information</a:t>
            </a:r>
          </a:p>
          <a:p>
            <a:pPr eaLnBrk="1" hangingPunct="1"/>
            <a:r>
              <a:rPr lang="en-US" dirty="0" smtClean="0"/>
              <a:t>Privacy policies &amp; procedures, privacy practices notice, disposition of complaints -  must maintain until 6 years after the later date of their creation or last effective date</a:t>
            </a:r>
          </a:p>
          <a:p>
            <a:pPr eaLnBrk="1" hangingPunct="1"/>
            <a:r>
              <a:rPr lang="en-US" dirty="0" smtClean="0"/>
              <a:t>Civil penalty - $100 per failure to comply with Privacy Rule not to exceed $25,000 per year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Recordkeeping and </a:t>
            </a:r>
            <a:br>
              <a:rPr lang="en-US" sz="3200" smtClean="0"/>
            </a:br>
            <a:r>
              <a:rPr lang="en-US" sz="3200" smtClean="0"/>
              <a:t>Record Retention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How long do we maintain records?</a:t>
            </a:r>
          </a:p>
          <a:p>
            <a:pPr eaLnBrk="1" hangingPunct="1"/>
            <a:r>
              <a:rPr lang="en-US" smtClean="0"/>
              <a:t>In what format?</a:t>
            </a:r>
          </a:p>
          <a:p>
            <a:pPr eaLnBrk="1" hangingPunct="1"/>
            <a:r>
              <a:rPr lang="en-US" smtClean="0"/>
              <a:t>What are the penalties for non-compliance?</a:t>
            </a:r>
          </a:p>
          <a:p>
            <a:pPr eaLnBrk="1" hangingPunct="1"/>
            <a:r>
              <a:rPr lang="en-US" smtClean="0"/>
              <a:t>What procedures will help a payroll department stay compliant and out of trouble?</a:t>
            </a:r>
          </a:p>
          <a:p>
            <a:pPr eaLnBrk="1" hangingPunct="1"/>
            <a:r>
              <a:rPr lang="en-US" smtClean="0"/>
              <a:t>When can I destroy documents?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Federal Wage and Hour Law, FLSA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400" smtClean="0"/>
              <a:t>Requires that certain records be kept by employers for employees and retained for either 2 or 3 years</a:t>
            </a:r>
          </a:p>
          <a:p>
            <a:pPr eaLnBrk="1" hangingPunct="1"/>
            <a:r>
              <a:rPr lang="en-US" sz="2400" smtClean="0"/>
              <a:t>Years can be either calendar years, counted by effective date or last date of entry</a:t>
            </a:r>
          </a:p>
          <a:p>
            <a:pPr eaLnBrk="1" hangingPunct="1"/>
            <a:r>
              <a:rPr lang="en-US" sz="2400" smtClean="0"/>
              <a:t>Type of employment can effect retention date requirements (tipped ee’s, hospital  ees…)</a:t>
            </a:r>
          </a:p>
          <a:p>
            <a:pPr eaLnBrk="1" hangingPunct="1"/>
            <a:r>
              <a:rPr lang="en-US" sz="2400" smtClean="0"/>
              <a:t>If records are maintained at a central location, they must be available for inspection within 72 hours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400" smtClean="0"/>
              <a:t>Records that must be kept for at least 3 years from their date of entry include:</a:t>
            </a:r>
            <a:br>
              <a:rPr lang="en-US" sz="2400" smtClean="0"/>
            </a:br>
            <a:endParaRPr lang="en-US" sz="2400" smtClean="0"/>
          </a:p>
        </p:txBody>
      </p:sp>
      <p:sp>
        <p:nvSpPr>
          <p:cNvPr id="6147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2362200"/>
            <a:ext cx="3775075" cy="3724275"/>
          </a:xfrm>
        </p:spPr>
        <p:txBody>
          <a:bodyPr/>
          <a:lstStyle/>
          <a:p>
            <a:pPr eaLnBrk="1" hangingPunct="1"/>
            <a:r>
              <a:rPr lang="en-US" sz="2000" smtClean="0"/>
              <a:t>Name on SS card</a:t>
            </a:r>
          </a:p>
          <a:p>
            <a:pPr eaLnBrk="1" hangingPunct="1"/>
            <a:r>
              <a:rPr lang="en-US" sz="2000" smtClean="0"/>
              <a:t>Complete home address</a:t>
            </a:r>
          </a:p>
          <a:p>
            <a:pPr eaLnBrk="1" hangingPunct="1"/>
            <a:r>
              <a:rPr lang="en-US" sz="2000" smtClean="0"/>
              <a:t>DOB (if under 19)</a:t>
            </a:r>
          </a:p>
          <a:p>
            <a:pPr eaLnBrk="1" hangingPunct="1"/>
            <a:r>
              <a:rPr lang="en-US" sz="2000" smtClean="0"/>
              <a:t>Sex &amp; occupation</a:t>
            </a:r>
          </a:p>
          <a:p>
            <a:pPr eaLnBrk="1" hangingPunct="1"/>
            <a:r>
              <a:rPr lang="en-US" sz="2000" smtClean="0"/>
              <a:t>Beginning of ee’s work week, time and day</a:t>
            </a:r>
          </a:p>
          <a:p>
            <a:pPr eaLnBrk="1" hangingPunct="1"/>
            <a:r>
              <a:rPr lang="en-US" sz="2000" smtClean="0"/>
              <a:t>Reg rate of pay for OT weeks and the backup</a:t>
            </a:r>
          </a:p>
          <a:p>
            <a:pPr eaLnBrk="1" hangingPunct="1"/>
            <a:r>
              <a:rPr lang="en-US" sz="2000" smtClean="0"/>
              <a:t>Daily and weekly hours</a:t>
            </a:r>
          </a:p>
          <a:p>
            <a:pPr eaLnBrk="1" hangingPunct="1"/>
            <a:r>
              <a:rPr lang="en-US" sz="2000" smtClean="0"/>
              <a:t>Straight time earnings</a:t>
            </a:r>
          </a:p>
          <a:p>
            <a:pPr eaLnBrk="1" hangingPunct="1"/>
            <a:endParaRPr lang="en-US" sz="2000" smtClean="0"/>
          </a:p>
        </p:txBody>
      </p:sp>
      <p:sp>
        <p:nvSpPr>
          <p:cNvPr id="6148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4756150" y="2362200"/>
            <a:ext cx="3775075" cy="3724275"/>
          </a:xfrm>
        </p:spPr>
        <p:txBody>
          <a:bodyPr/>
          <a:lstStyle/>
          <a:p>
            <a:pPr eaLnBrk="1" hangingPunct="1"/>
            <a:r>
              <a:rPr lang="en-US" sz="2000" smtClean="0"/>
              <a:t>OT premium earnings</a:t>
            </a:r>
          </a:p>
          <a:p>
            <a:pPr eaLnBrk="1" hangingPunct="1"/>
            <a:r>
              <a:rPr lang="en-US" sz="2000" smtClean="0"/>
              <a:t>Additions to or deductions from wages for each pay period (bonus/garn/etc)</a:t>
            </a:r>
          </a:p>
          <a:p>
            <a:pPr eaLnBrk="1" hangingPunct="1"/>
            <a:r>
              <a:rPr lang="en-US" sz="2000" smtClean="0"/>
              <a:t>Total wages for each pay period</a:t>
            </a:r>
          </a:p>
          <a:p>
            <a:pPr eaLnBrk="1" hangingPunct="1"/>
            <a:r>
              <a:rPr lang="en-US" sz="2000" smtClean="0"/>
              <a:t>Date of payment and period covered</a:t>
            </a:r>
          </a:p>
          <a:p>
            <a:pPr eaLnBrk="1" hangingPunct="1"/>
            <a:r>
              <a:rPr lang="en-US" sz="2000" smtClean="0"/>
              <a:t>White collar ee’s- no need to keep records of hours worked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400" smtClean="0"/>
              <a:t>Records that must be kept for at least 3 years from the last date they were effective: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Collective bargaining agreements</a:t>
            </a:r>
          </a:p>
          <a:p>
            <a:pPr eaLnBrk="1" hangingPunct="1"/>
            <a:r>
              <a:rPr lang="en-US" smtClean="0"/>
              <a:t>Certificates authorizing the employment of minors, industrial home-workers, students, handicapped workers</a:t>
            </a:r>
          </a:p>
          <a:p>
            <a:pPr eaLnBrk="1" hangingPunct="1"/>
            <a:r>
              <a:rPr lang="en-US" smtClean="0"/>
              <a:t>Records showing total sales volume and goods purchased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400" smtClean="0"/>
              <a:t>Records that must be kept for at least 2 years from their last date of entry include:</a:t>
            </a:r>
            <a:br>
              <a:rPr lang="en-US" sz="2400" smtClean="0"/>
            </a:br>
            <a:endParaRPr lang="en-US" sz="240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Basic employment and earnings records supporting the data for each employee’s hours of work, basis for determining wages and wages paid (time card!)</a:t>
            </a:r>
          </a:p>
          <a:p>
            <a:pPr eaLnBrk="1" hangingPunct="1"/>
            <a:r>
              <a:rPr lang="en-US" smtClean="0"/>
              <a:t>Order, shipping and billing records</a:t>
            </a:r>
          </a:p>
          <a:p>
            <a:pPr eaLnBrk="1" hangingPunct="1"/>
            <a:r>
              <a:rPr lang="en-US" smtClean="0"/>
              <a:t>Records substantiating additions to or deductions from ee’s wages, wage assignments/garnishments/PO’s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400" smtClean="0"/>
              <a:t>Records that must be kept for at least 2 years from the last date they were effective: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Wage rate tables and piece rate schedules</a:t>
            </a:r>
          </a:p>
          <a:p>
            <a:pPr eaLnBrk="1" hangingPunct="1"/>
            <a:r>
              <a:rPr lang="en-US" smtClean="0"/>
              <a:t>Work time schedules establishing the hours and days of employment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Retention Formats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There is no requirement to keep records in any particular form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They must be accurate, complete and able to be understood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If on Microfilm or fiche, the employer must have viewing equipment available and provide transcriptions when asked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Records may be created and stored electronically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Penalties for recordkeeping violations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Willful violations of recordkeeping requirements - criminal penalty up to $10,000</a:t>
            </a:r>
          </a:p>
          <a:p>
            <a:pPr lvl="1" eaLnBrk="1" hangingPunct="1">
              <a:buFontTx/>
              <a:buNone/>
            </a:pPr>
            <a:r>
              <a:rPr lang="en-US" smtClean="0"/>
              <a:t>and/or</a:t>
            </a:r>
          </a:p>
          <a:p>
            <a:pPr eaLnBrk="1" hangingPunct="1"/>
            <a:r>
              <a:rPr lang="en-US" smtClean="0"/>
              <a:t>Second and subsequent convictions - jail for up to 6 months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apsules">
  <a:themeElements>
    <a:clrScheme name="Capsules 1">
      <a:dk1>
        <a:srgbClr val="003366"/>
      </a:dk1>
      <a:lt1>
        <a:srgbClr val="FFFFFF"/>
      </a:lt1>
      <a:dk2>
        <a:srgbClr val="006666"/>
      </a:dk2>
      <a:lt2>
        <a:srgbClr val="666699"/>
      </a:lt2>
      <a:accent1>
        <a:srgbClr val="33CCCC"/>
      </a:accent1>
      <a:accent2>
        <a:srgbClr val="99CC99"/>
      </a:accent2>
      <a:accent3>
        <a:srgbClr val="FFFFFF"/>
      </a:accent3>
      <a:accent4>
        <a:srgbClr val="002A56"/>
      </a:accent4>
      <a:accent5>
        <a:srgbClr val="ADE2E2"/>
      </a:accent5>
      <a:accent6>
        <a:srgbClr val="8AB98A"/>
      </a:accent6>
      <a:hlink>
        <a:srgbClr val="003366"/>
      </a:hlink>
      <a:folHlink>
        <a:srgbClr val="CC99FF"/>
      </a:folHlink>
    </a:clrScheme>
    <a:fontScheme name="Capsule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apsules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Capsules</Template>
  <TotalTime>359</TotalTime>
  <Words>897</Words>
  <Application>Microsoft Office PowerPoint</Application>
  <PresentationFormat>On-screen Show (4:3)</PresentationFormat>
  <Paragraphs>91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Capsules</vt:lpstr>
      <vt:lpstr>Record Keeping &amp; Retention</vt:lpstr>
      <vt:lpstr>Recordkeeping and  Record Retention</vt:lpstr>
      <vt:lpstr>Federal Wage and Hour Law, FLSA </vt:lpstr>
      <vt:lpstr>Records that must be kept for at least 3 years from their date of entry include: </vt:lpstr>
      <vt:lpstr>Records that must be kept for at least 3 years from the last date they were effective:</vt:lpstr>
      <vt:lpstr>Records that must be kept for at least 2 years from their last date of entry include: </vt:lpstr>
      <vt:lpstr>Records that must be kept for at least 2 years from the last date they were effective:</vt:lpstr>
      <vt:lpstr>Retention Formats</vt:lpstr>
      <vt:lpstr>Penalties for recordkeeping violations</vt:lpstr>
      <vt:lpstr>   Internal Revenue Code keep 4 years after the due date of the tax which relates (FIT and FICA) </vt:lpstr>
      <vt:lpstr>Records processed by computer</vt:lpstr>
      <vt:lpstr>Records processed by computer</vt:lpstr>
      <vt:lpstr>Penalties for Faulty recordkeeping</vt:lpstr>
      <vt:lpstr>Other Laws requiring document retention</vt:lpstr>
      <vt:lpstr>Other Laws requiring document retention</vt:lpstr>
      <vt:lpstr>Health Insurance Portability and Accountability Act of ‘96 (HIPAA)</vt:lpstr>
    </vt:vector>
  </TitlesOfParts>
  <Company>Global Entertainment Partners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GEP USER</dc:creator>
  <cp:lastModifiedBy>Wendy Fleishman</cp:lastModifiedBy>
  <cp:revision>15</cp:revision>
  <dcterms:created xsi:type="dcterms:W3CDTF">2005-08-10T00:02:32Z</dcterms:created>
  <dcterms:modified xsi:type="dcterms:W3CDTF">2012-07-26T21:11:41Z</dcterms:modified>
</cp:coreProperties>
</file>