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" y="-4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E341B43-7DF5-4B0C-8D54-FAA6A051D8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pPr algn="ctr" eaLnBrk="1" hangingPunct="1"/>
              <a:endParaRPr kumimoji="1" lang="en-US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4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0252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A853B079-CB6C-467D-856A-995A001C60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E3325-D990-40EA-8D68-6754631E319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907B92-C0F0-4B56-925F-C95641641C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67B03F-E13C-40B9-9D8F-786F0D7833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E4C6F8-009F-4A04-BCAC-73260A8FEC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D70D7A-38B8-4F5D-8920-CCE163FA3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F92D85-E646-4AFD-AF38-6BDFB10E72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7045A9-41EA-4B85-8ABF-4B23390023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E15C97-29E1-4A14-BD3F-F5FB61A481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F77D0D-BD12-42B4-80D5-4CA6F4CE66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68FE19-1AF9-415B-8B28-956B5F7467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103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>
                  <a:gd name="T0" fmla="*/ 1728 w 1728"/>
                  <a:gd name="T1" fmla="*/ 0 h 735"/>
                  <a:gd name="T2" fmla="*/ 1728 w 1728"/>
                  <a:gd name="T3" fmla="*/ 480 h 735"/>
                  <a:gd name="T4" fmla="*/ 380 w 1728"/>
                  <a:gd name="T5" fmla="*/ 482 h 735"/>
                  <a:gd name="T6" fmla="*/ 354 w 1728"/>
                  <a:gd name="T7" fmla="*/ 480 h 735"/>
                  <a:gd name="T8" fmla="*/ 308 w 1728"/>
                  <a:gd name="T9" fmla="*/ 489 h 735"/>
                  <a:gd name="T10" fmla="*/ 246 w 1728"/>
                  <a:gd name="T11" fmla="*/ 531 h 735"/>
                  <a:gd name="T12" fmla="*/ 206 w 1728"/>
                  <a:gd name="T13" fmla="*/ 597 h 735"/>
                  <a:gd name="T14" fmla="*/ 192 w 1728"/>
                  <a:gd name="T15" fmla="*/ 666 h 735"/>
                  <a:gd name="T16" fmla="*/ 192 w 1728"/>
                  <a:gd name="T17" fmla="*/ 735 h 735"/>
                  <a:gd name="T18" fmla="*/ 0 w 1728"/>
                  <a:gd name="T19" fmla="*/ 735 h 735"/>
                  <a:gd name="T20" fmla="*/ 0 w 1728"/>
                  <a:gd name="T21" fmla="*/ 480 h 735"/>
                  <a:gd name="T22" fmla="*/ 0 w 1728"/>
                  <a:gd name="T23" fmla="*/ 0 h 735"/>
                  <a:gd name="T24" fmla="*/ 1728 w 1728"/>
                  <a:gd name="T25" fmla="*/ 0 h 73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wrap="none"/>
              <a:lstStyle/>
              <a:p>
                <a:endParaRPr lang="en-U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1034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9227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8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9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 eaLnBrk="1" hangingPunct="1"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7488ED5E-FA0F-4DE5-8AA6-1B8223FD82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Unemployment Insurance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CPP Study Class</a:t>
            </a:r>
          </a:p>
          <a:p>
            <a:pPr eaLnBrk="1" hangingPunct="1"/>
            <a:r>
              <a:rPr lang="en-US" dirty="0" smtClean="0"/>
              <a:t>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Contribution Rates and Experience Rating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New Employers –get a startup rate for 3 years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Successor Employers-SUTA Dumping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Nonprofit and public sector- Direct reimbursement, they choose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Voluntary Contributions-buy down your rate early in the calendar year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Joint/combined accounts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Unemployment Benefits Process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Eligibility</a:t>
            </a:r>
          </a:p>
          <a:p>
            <a:pPr eaLnBrk="1" hangingPunct="1"/>
            <a:r>
              <a:rPr lang="en-US" sz="2400" dirty="0" smtClean="0"/>
              <a:t>Benefit Amount</a:t>
            </a:r>
          </a:p>
          <a:p>
            <a:pPr eaLnBrk="1" hangingPunct="1"/>
            <a:r>
              <a:rPr lang="en-US" sz="2400" dirty="0" smtClean="0"/>
              <a:t>Benefit Charges</a:t>
            </a:r>
          </a:p>
          <a:p>
            <a:pPr eaLnBrk="1" hangingPunct="1"/>
            <a:r>
              <a:rPr lang="en-US" sz="2400" dirty="0" smtClean="0"/>
              <a:t>Quarterly employer reporting of employee’s wages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State Disability Insurance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California</a:t>
            </a:r>
            <a:r>
              <a:rPr lang="en-US" sz="2400" dirty="0" smtClean="0"/>
              <a:t> - EE pays 1.0% on wages of $100,800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Hawaii</a:t>
            </a:r>
            <a:r>
              <a:rPr lang="en-US" sz="2400" dirty="0" smtClean="0"/>
              <a:t> - EE pays 0.5% of weekly earnings up to $921.78 (ER pays half of plan costs)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New Jersey </a:t>
            </a:r>
            <a:r>
              <a:rPr lang="en-US" sz="2400" dirty="0" smtClean="0"/>
              <a:t>- EE pays 0.36% on wages of $30,900 as well as FLI at 0.1% (ER pays 0.10%-0.75% up to </a:t>
            </a:r>
            <a:r>
              <a:rPr lang="en-US" sz="2400" dirty="0" err="1" smtClean="0"/>
              <a:t>Wagebase</a:t>
            </a:r>
            <a:r>
              <a:rPr lang="en-US" sz="2400" dirty="0" smtClean="0"/>
              <a:t>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New York</a:t>
            </a:r>
            <a:r>
              <a:rPr lang="en-US" sz="2400" dirty="0" smtClean="0"/>
              <a:t> - EE pays 0.5% of weekly wages to a max of $0.60 (ER pays additional costs)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Rhode Island</a:t>
            </a:r>
            <a:r>
              <a:rPr lang="en-US" sz="2400" dirty="0" smtClean="0"/>
              <a:t> - EE 1.2% of wages up to $61,400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dirty="0" smtClean="0"/>
              <a:t>Puerto Rico</a:t>
            </a:r>
            <a:r>
              <a:rPr lang="en-US" sz="2400" dirty="0" smtClean="0"/>
              <a:t> - EE and ER 0.30% of wages up $9,000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sz="24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FUTA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Who pays?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Nonfarmers</a:t>
            </a:r>
            <a:r>
              <a:rPr lang="en-US" sz="2000" dirty="0" smtClean="0"/>
              <a:t> who pd over $1500 in </a:t>
            </a:r>
            <a:r>
              <a:rPr lang="en-US" sz="2000" dirty="0" err="1" smtClean="0"/>
              <a:t>Qtrly</a:t>
            </a:r>
            <a:r>
              <a:rPr lang="en-US" sz="2000" dirty="0" smtClean="0"/>
              <a:t> wages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err="1" smtClean="0"/>
              <a:t>Nonfarmers</a:t>
            </a:r>
            <a:r>
              <a:rPr lang="en-US" sz="2000" dirty="0" smtClean="0"/>
              <a:t> who employed at least 1 person in at least part of a day in 20 weeks this year or last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Farmers paying $20,000 or more in wages this year or last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Farmers employing 10 or more EE’s in at least part of a day in 20 weeks this year or last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Anyone who paying a domestic worker over $1000 in a Qtr this year or last</a:t>
            </a:r>
          </a:p>
          <a:p>
            <a:pPr eaLnBrk="1" hangingPunct="1">
              <a:lnSpc>
                <a:spcPct val="90000"/>
              </a:lnSpc>
            </a:pPr>
            <a:r>
              <a:rPr lang="en-US" sz="2000" dirty="0" smtClean="0"/>
              <a:t>Who doesn’t?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Fed, state and local employers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Indian tribes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000" dirty="0" smtClean="0"/>
              <a:t>Nonprofit religious, charitable, educational orgs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FUTA Exempt wages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Sick or disability benefits pd more than 6 months after the last month of employment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State workers compensation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Deferred comp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Cafeteria (section 125 plan)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Qualified moving expenses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Death or disability payments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GTL, including amts over $50,000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Beneficiary </a:t>
            </a:r>
            <a:r>
              <a:rPr lang="en-US" sz="2400" dirty="0" err="1" smtClean="0"/>
              <a:t>pymts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Exempt Employment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Work: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Performed for Fed, State, Local </a:t>
            </a:r>
            <a:r>
              <a:rPr lang="en-US" sz="2400" dirty="0" err="1" smtClean="0"/>
              <a:t>gov</a:t>
            </a:r>
            <a:endParaRPr lang="en-US" sz="2400" dirty="0" smtClean="0"/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On a Foreign ship outside US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Done by FT student for the school they attend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Done for Foreign </a:t>
            </a:r>
            <a:r>
              <a:rPr lang="en-US" sz="2400" dirty="0" err="1" smtClean="0"/>
              <a:t>gov’ts</a:t>
            </a:r>
            <a:r>
              <a:rPr lang="en-US" sz="2400" dirty="0" smtClean="0"/>
              <a:t> or Int’l orgs (NATO)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Student NRA on F, J, Q, M visas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Student nurses or hospital interns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Insurance agents on commission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	Newspaper delivery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FUTA Tax Rate and Wage Base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FUTA 6.0% (surtax of 0.2% removed July, 2011)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WB is $7,000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FUTA credit is 5.4% for SUI taxes paid on time and if your state has paid back any FUTA borrowing timely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Credit reductions because of fed loans to states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 smtClean="0"/>
              <a:t>Same as FICA in regards to: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Constructive Receipt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EE’s working for more than one employer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err="1" smtClean="0"/>
              <a:t>Successorship</a:t>
            </a:r>
            <a:r>
              <a:rPr lang="en-US" dirty="0" smtClean="0"/>
              <a:t> (merger, acquisition)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Common Paymaster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Depositing and Paying FUTA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Due the last day of the next month</a:t>
            </a:r>
          </a:p>
          <a:p>
            <a:pPr eaLnBrk="1" hangingPunct="1"/>
            <a:r>
              <a:rPr lang="en-US" sz="2400" dirty="0" smtClean="0"/>
              <a:t>$500 threshold</a:t>
            </a:r>
          </a:p>
          <a:p>
            <a:pPr eaLnBrk="1" hangingPunct="1"/>
            <a:r>
              <a:rPr lang="en-US" sz="2400" dirty="0" smtClean="0"/>
              <a:t>Next business day if last day falls on Sat, Sun or Holiday</a:t>
            </a:r>
          </a:p>
          <a:p>
            <a:pPr eaLnBrk="1" hangingPunct="1"/>
            <a:r>
              <a:rPr lang="en-US" sz="2400" dirty="0" smtClean="0"/>
              <a:t>Full year due by Jan 31</a:t>
            </a:r>
            <a:r>
              <a:rPr lang="en-US" sz="2400" baseline="30000" dirty="0" smtClean="0"/>
              <a:t>st</a:t>
            </a:r>
            <a:r>
              <a:rPr lang="en-US" sz="2400" dirty="0" smtClean="0"/>
              <a:t> of the next year</a:t>
            </a:r>
          </a:p>
          <a:p>
            <a:pPr eaLnBrk="1" hangingPunct="1"/>
            <a:r>
              <a:rPr lang="en-US" sz="2400" dirty="0" smtClean="0"/>
              <a:t>Calc the SUI credit</a:t>
            </a:r>
          </a:p>
          <a:p>
            <a:pPr eaLnBrk="1" hangingPunct="1"/>
            <a:r>
              <a:rPr lang="en-US" sz="2400" dirty="0" smtClean="0"/>
              <a:t>Default states = credit less than 5.4% (use Schedule A for multistate employer and Credit Reduction info)</a:t>
            </a:r>
          </a:p>
          <a:p>
            <a:pPr eaLnBrk="1" hangingPunct="1"/>
            <a:r>
              <a:rPr lang="en-US" sz="2400" dirty="0" smtClean="0"/>
              <a:t>Form 940, due Feb 10 if you paid your SUI timely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Penalties for FUTA Noncompliance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Late Filing of the Form 940	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5% to 25% depending on the lateness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Failure to pay FUTA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0.5% of unpaid tax per month late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Failure to file and pay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If subject to both penalties, the addition for failure to file is reduced by 0.5% of the unpaid tax</a:t>
            </a:r>
          </a:p>
          <a:p>
            <a:pPr eaLnBrk="1" hangingPunct="1">
              <a:lnSpc>
                <a:spcPct val="80000"/>
              </a:lnSpc>
            </a:pPr>
            <a:r>
              <a:rPr lang="en-US" sz="2000" dirty="0" smtClean="0"/>
              <a:t>Late deposits-depends on how late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2% of </a:t>
            </a:r>
            <a:r>
              <a:rPr lang="en-US" sz="2000" dirty="0" err="1" smtClean="0"/>
              <a:t>undeposited</a:t>
            </a:r>
            <a:r>
              <a:rPr lang="en-US" sz="2000" dirty="0" smtClean="0"/>
              <a:t> amount up to 5 days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5% between 6 and 15 days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10% over 15 days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 dirty="0" smtClean="0"/>
              <a:t>15% if not paid within 10 days of IRS Demand</a:t>
            </a:r>
          </a:p>
          <a:p>
            <a:pPr lvl="1" eaLnBrk="1" hangingPunct="1">
              <a:lnSpc>
                <a:spcPct val="80000"/>
              </a:lnSpc>
            </a:pPr>
            <a:endParaRPr lang="en-US" sz="2000" dirty="0" smtClean="0"/>
          </a:p>
          <a:p>
            <a:pPr lvl="1" eaLnBrk="1" hangingPunct="1">
              <a:lnSpc>
                <a:spcPct val="80000"/>
              </a:lnSpc>
            </a:pPr>
            <a:endParaRPr lang="en-US" sz="1800" dirty="0" smtClean="0"/>
          </a:p>
          <a:p>
            <a:pPr lvl="1" eaLnBrk="1" hangingPunct="1">
              <a:lnSpc>
                <a:spcPct val="80000"/>
              </a:lnSpc>
            </a:pPr>
            <a:endParaRPr lang="en-US" sz="18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SUI –Multistate Employees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400" dirty="0" smtClean="0"/>
              <a:t>Cascading Factors for SUI allocation:</a:t>
            </a:r>
          </a:p>
          <a:p>
            <a:pPr eaLnBrk="1" hangingPunct="1"/>
            <a:r>
              <a:rPr lang="en-US" sz="2400" dirty="0" smtClean="0"/>
              <a:t>Are services ‘localized’?</a:t>
            </a:r>
          </a:p>
          <a:p>
            <a:pPr eaLnBrk="1" hangingPunct="1"/>
            <a:r>
              <a:rPr lang="en-US" sz="2400" dirty="0" smtClean="0"/>
              <a:t>Does the employee have a ‘base of operations’?</a:t>
            </a:r>
          </a:p>
          <a:p>
            <a:pPr eaLnBrk="1" hangingPunct="1"/>
            <a:r>
              <a:rPr lang="en-US" sz="2400" dirty="0" smtClean="0"/>
              <a:t>Is there a place of ‘direction and control’?</a:t>
            </a:r>
          </a:p>
          <a:p>
            <a:pPr eaLnBrk="1" hangingPunct="1"/>
            <a:r>
              <a:rPr lang="en-US" sz="2400" dirty="0" smtClean="0"/>
              <a:t>What is the employee’s ‘state of residence’?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Contribution Rates and Experience Rating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400" dirty="0" smtClean="0"/>
              <a:t>Reserve Ratio-all taxes and benefit charges from year one of companies existence used to determine rate</a:t>
            </a:r>
          </a:p>
          <a:p>
            <a:pPr eaLnBrk="1" hangingPunct="1"/>
            <a:r>
              <a:rPr lang="en-US" sz="2400" dirty="0" smtClean="0"/>
              <a:t>Benefit Ratio-last 3-4 years of benefit charges and tax payments</a:t>
            </a:r>
          </a:p>
          <a:p>
            <a:pPr eaLnBrk="1" hangingPunct="1"/>
            <a:r>
              <a:rPr lang="en-US" sz="2400" dirty="0" smtClean="0"/>
              <a:t>Benefit Wage Ratio-(DE and OK) Benefit wages paid </a:t>
            </a:r>
            <a:r>
              <a:rPr lang="en-US" sz="2400" dirty="0" err="1" smtClean="0"/>
              <a:t>vs</a:t>
            </a:r>
            <a:r>
              <a:rPr lang="en-US" sz="2400" dirty="0" smtClean="0"/>
              <a:t> total taxable payroll</a:t>
            </a:r>
          </a:p>
          <a:p>
            <a:pPr eaLnBrk="1" hangingPunct="1"/>
            <a:r>
              <a:rPr lang="en-US" sz="2400" dirty="0" smtClean="0"/>
              <a:t>Payroll Stabilization- (AK) fluctuations in Payroll between quarters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656</TotalTime>
  <Words>581</Words>
  <Application>Microsoft Office PowerPoint</Application>
  <PresentationFormat>On-screen Show (4:3)</PresentationFormat>
  <Paragraphs>93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Capsules</vt:lpstr>
      <vt:lpstr>Unemployment Insurance</vt:lpstr>
      <vt:lpstr>FUTA</vt:lpstr>
      <vt:lpstr>FUTA Exempt wages</vt:lpstr>
      <vt:lpstr>Exempt Employment</vt:lpstr>
      <vt:lpstr>FUTA Tax Rate and Wage Base</vt:lpstr>
      <vt:lpstr>Depositing and Paying FUTA</vt:lpstr>
      <vt:lpstr>Penalties for FUTA Noncompliance</vt:lpstr>
      <vt:lpstr>SUI –Multistate Employees</vt:lpstr>
      <vt:lpstr>Contribution Rates and Experience Rating</vt:lpstr>
      <vt:lpstr>Contribution Rates and Experience Rating</vt:lpstr>
      <vt:lpstr>Unemployment Benefits Process</vt:lpstr>
      <vt:lpstr>State Disability Insurance</vt:lpstr>
    </vt:vector>
  </TitlesOfParts>
  <Company>Global Entertainment Partners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GEP USER</dc:creator>
  <cp:lastModifiedBy>Wendy</cp:lastModifiedBy>
  <cp:revision>16</cp:revision>
  <dcterms:created xsi:type="dcterms:W3CDTF">2005-07-29T05:44:03Z</dcterms:created>
  <dcterms:modified xsi:type="dcterms:W3CDTF">2013-07-19T16:02:37Z</dcterms:modified>
</cp:coreProperties>
</file>