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2DDF87A-CFA2-41EF-926D-E62845FB2F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87493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663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63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3AC40BFB-C9EC-46B0-B58D-DA3CEAFC04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69667-4101-4B70-99E0-E6A86F4F4F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EF60F-9BF9-4678-B79C-F88CBD5649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BECB8-173F-416C-88E0-EF9846D557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42CA2-2B95-48A2-98FE-FEF47F1D32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6F1A5-1D6F-4EE8-8721-2A138D5C9C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3E9CF-BF8A-4729-82E9-05992F963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80174-D405-47B8-9CC4-CA9F687DCB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4BDF0-7662-4666-B83D-84F08E8A46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6332D-04AC-4F45-9FF1-D9C48C44BE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3C3BF-23C4-40C3-9C1F-5CB6384187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560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0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560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0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B8BFA49-12C5-4C72-B6C6-725C583828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International Payroll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Temporary or Indefinite Assignment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IRS defines Temp assignments as those lasting up to a year</a:t>
            </a:r>
          </a:p>
          <a:p>
            <a:pPr eaLnBrk="1" hangingPunct="1"/>
            <a:r>
              <a:rPr lang="en-US" smtClean="0"/>
              <a:t>Temp assignments don’t qualify for the foreign income exclusions and are treated as business trips with expenses reimbursed, usually on an accountable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Bona Fide Residence Test</a:t>
            </a:r>
            <a:br>
              <a:rPr lang="en-US" sz="3200" smtClean="0"/>
            </a:br>
            <a:r>
              <a:rPr lang="en-US" sz="1800" smtClean="0"/>
              <a:t>(911 exclusion qualifier)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EE is a ‘bona fide’ resident of a foreign country for an entire tax year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Jan 1-Dec 31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Bona fide: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EE brings family and intends on making the foreign country their home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Purchase of a home or sig on a long term lease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Involved in the culture/social life of the country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Employment agreement terms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Type of visa or residence permit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Temp visits to US for vacations or business are disregarded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Physical Presence Test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 physically present in the foreign country for a full 330 days during any consecutive 12 month period </a:t>
            </a:r>
          </a:p>
          <a:p>
            <a:pPr eaLnBrk="1" hangingPunct="1"/>
            <a:r>
              <a:rPr lang="en-US" smtClean="0"/>
              <a:t>The 330 days do not have to be consecutive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Foreign Earned Income Exclusion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$97,600 can be excluded in 2012</a:t>
            </a:r>
          </a:p>
          <a:p>
            <a:pPr eaLnBrk="1" hangingPunct="1"/>
            <a:r>
              <a:rPr lang="en-US" dirty="0" smtClean="0"/>
              <a:t>Wages must be earned in a Foreign country</a:t>
            </a:r>
          </a:p>
          <a:p>
            <a:pPr eaLnBrk="1" hangingPunct="1"/>
            <a:r>
              <a:rPr lang="en-US" dirty="0" smtClean="0"/>
              <a:t>Income is attributed to the year earned NOT when paid (</a:t>
            </a:r>
            <a:r>
              <a:rPr lang="en-US" dirty="0" err="1" smtClean="0"/>
              <a:t>ie</a:t>
            </a:r>
            <a:r>
              <a:rPr lang="en-US" dirty="0" smtClean="0"/>
              <a:t>: annual bonus paid in the following year)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Foreign Housing Cost Exclusion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Reasonable Housing Expenses</a:t>
            </a:r>
          </a:p>
          <a:p>
            <a:pPr eaLnBrk="1" hangingPunct="1"/>
            <a:r>
              <a:rPr lang="en-US" dirty="0" smtClean="0"/>
              <a:t>Base housing amount=16% of the annual salary of (</a:t>
            </a:r>
            <a:r>
              <a:rPr lang="en-US" dirty="0" err="1" smtClean="0"/>
              <a:t>gov’t</a:t>
            </a:r>
            <a:r>
              <a:rPr lang="en-US" dirty="0" smtClean="0"/>
              <a:t> </a:t>
            </a:r>
            <a:r>
              <a:rPr lang="en-US" dirty="0" err="1" smtClean="0"/>
              <a:t>ee</a:t>
            </a:r>
            <a:r>
              <a:rPr lang="en-US" dirty="0" smtClean="0"/>
              <a:t>) grade GS-14 </a:t>
            </a:r>
          </a:p>
          <a:p>
            <a:pPr eaLnBrk="1" hangingPunct="1"/>
            <a:r>
              <a:rPr lang="en-US" dirty="0" smtClean="0"/>
              <a:t>Max housing cost exclusion amount is $13,664</a:t>
            </a:r>
          </a:p>
          <a:p>
            <a:pPr eaLnBrk="1" hangingPunct="1"/>
            <a:r>
              <a:rPr lang="en-US" dirty="0" smtClean="0"/>
              <a:t>Prorated by number of days in the country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 Income Tax Treaties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Designed to clarify each country’s taxing jurisdiction </a:t>
            </a:r>
          </a:p>
          <a:p>
            <a:pPr eaLnBrk="1" hangingPunct="1"/>
            <a:r>
              <a:rPr lang="en-US" smtClean="0"/>
              <a:t>Designed to avoid double taxation</a:t>
            </a:r>
          </a:p>
          <a:p>
            <a:pPr eaLnBrk="1" hangingPunct="1"/>
            <a:r>
              <a:rPr lang="en-US" smtClean="0"/>
              <a:t>Common tax treaty benefits</a:t>
            </a:r>
          </a:p>
          <a:p>
            <a:pPr lvl="1" eaLnBrk="1" hangingPunct="1"/>
            <a:r>
              <a:rPr lang="en-US" smtClean="0"/>
              <a:t>Personal service income (exempt from foreign taxes if in country less than 183 days)</a:t>
            </a:r>
          </a:p>
          <a:p>
            <a:pPr lvl="1" eaLnBrk="1" hangingPunct="1"/>
            <a:r>
              <a:rPr lang="en-US" smtClean="0"/>
              <a:t>Professors and teachers 2-3 years exempt</a:t>
            </a:r>
          </a:p>
          <a:p>
            <a:pPr lvl="1" eaLnBrk="1" hangingPunct="1"/>
            <a:r>
              <a:rPr lang="en-US" smtClean="0"/>
              <a:t>Students/trainees/apprentices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Employer Tax Reimbursement Policies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Tax Protection Plans</a:t>
            </a:r>
          </a:p>
          <a:p>
            <a:pPr eaLnBrk="1" hangingPunct="1"/>
            <a:r>
              <a:rPr lang="en-US" smtClean="0"/>
              <a:t>Tax Equalization Plans</a:t>
            </a:r>
          </a:p>
          <a:p>
            <a:pPr eaLnBrk="1" hangingPunct="1"/>
            <a:r>
              <a:rPr lang="en-US" smtClean="0"/>
              <a:t>Hypothetical taxes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All are ways to encourage the employee to take the foreign assignment and not take a financial loss**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Expat State Tax Issues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Domicile-’True, fixed, permanent home’</a:t>
            </a:r>
          </a:p>
          <a:p>
            <a:pPr eaLnBrk="1" hangingPunct="1"/>
            <a:r>
              <a:rPr lang="en-US" smtClean="0"/>
              <a:t>Residence for tax purposes</a:t>
            </a:r>
          </a:p>
          <a:p>
            <a:pPr eaLnBrk="1" hangingPunct="1"/>
            <a:r>
              <a:rPr lang="en-US" smtClean="0"/>
              <a:t>Not all states allow the foreign tax exclusions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NRA’s working in the US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Lawful permanent resident…Green card (treated like US resident for payroll tax purposes)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OR</a:t>
            </a:r>
          </a:p>
          <a:p>
            <a:pPr eaLnBrk="1" hangingPunct="1"/>
            <a:r>
              <a:rPr lang="en-US" dirty="0" smtClean="0"/>
              <a:t>Substantial presence test</a:t>
            </a:r>
          </a:p>
          <a:p>
            <a:pPr lvl="1" eaLnBrk="1" hangingPunct="1"/>
            <a:r>
              <a:rPr lang="en-US" dirty="0" smtClean="0"/>
              <a:t>Roughly 183 days in a calendar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NRA taxation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W-4 must check single and can only claim one exemption unless they are from CN, MX, and SK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Employer must add $$ to wages and then calc the taxes due (see </a:t>
            </a:r>
            <a:r>
              <a:rPr lang="en-US" sz="2400" smtClean="0"/>
              <a:t>page 14-40)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Cannot claim exempt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Can change exemptions once they are considered a tax resident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Independent contractors-withhold 30% unless they have specific treaty coverage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we’re gonna cover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 employees working abroad (ex-pat’s)</a:t>
            </a:r>
          </a:p>
          <a:p>
            <a:pPr eaLnBrk="1" hangingPunct="1"/>
            <a:r>
              <a:rPr lang="en-US" smtClean="0"/>
              <a:t>Aliens working in the US</a:t>
            </a:r>
          </a:p>
          <a:p>
            <a:pPr eaLnBrk="1" hangingPunct="1"/>
            <a:r>
              <a:rPr lang="en-US" smtClean="0"/>
              <a:t>Provisions that help the above employee’s avoid double taxation of their income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NRA taxation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SS taxes apply to NRA’s unless they provide a certificate of coverage from their home country or are on F, J, M, Q visas</a:t>
            </a:r>
          </a:p>
          <a:p>
            <a:pPr eaLnBrk="1" hangingPunct="1"/>
            <a:r>
              <a:rPr lang="en-US" dirty="0" smtClean="0"/>
              <a:t>Subject to FUI</a:t>
            </a:r>
          </a:p>
          <a:p>
            <a:pPr eaLnBrk="1" hangingPunct="1"/>
            <a:r>
              <a:rPr lang="en-US" dirty="0" smtClean="0"/>
              <a:t>Subject to state withholding</a:t>
            </a:r>
          </a:p>
          <a:p>
            <a:pPr eaLnBrk="1" hangingPunct="1"/>
            <a:r>
              <a:rPr lang="en-US" dirty="0" smtClean="0"/>
              <a:t>Subject to SUI and SDI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visas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See page 14-39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US Citizens and Res A’s working abroad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Wages earned working in a Foreign country are subject to FITW unless the wages can be excluded from the ee’s gross income under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800" smtClean="0"/>
              <a:t>	The foreign earned income exclusion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800" smtClean="0"/>
              <a:t>Or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800" smtClean="0"/>
              <a:t>	The foreign housing exclusion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Withholding may also be reduced for ee’s who are eligible for a tax credit for foreign tax payments, by increasing the number of allowances on the W4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Wages may be exempt from FITW if the er is required to withhold Foreign taxes under the law of the Foreign country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Exemptions for FITW for US citizens</a:t>
            </a:r>
            <a:r>
              <a:rPr lang="en-US" sz="2000" smtClean="0"/>
              <a:t> </a:t>
            </a:r>
            <a:br>
              <a:rPr lang="en-US" sz="2000" smtClean="0"/>
            </a:br>
            <a:r>
              <a:rPr lang="en-US" sz="1400" smtClean="0"/>
              <a:t>(no exemptions for NON Res A’s)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Foreign earned income or housing cost exclusion</a:t>
            </a:r>
          </a:p>
          <a:p>
            <a:pPr eaLnBrk="1" hangingPunct="1"/>
            <a:r>
              <a:rPr lang="en-US" smtClean="0"/>
              <a:t>Wages subject to FO income tax whdg</a:t>
            </a:r>
          </a:p>
          <a:p>
            <a:pPr eaLnBrk="1" hangingPunct="1"/>
            <a:r>
              <a:rPr lang="en-US" smtClean="0"/>
              <a:t>Wages for wk done in US Possessions (except PR)-when 80% of earnings in 1 year</a:t>
            </a:r>
          </a:p>
          <a:p>
            <a:pPr eaLnBrk="1" hangingPunct="1"/>
            <a:r>
              <a:rPr lang="en-US" smtClean="0"/>
              <a:t>Wages for PR –if bona fide resident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Social Security and Medicare Taxes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 citizens and Res A’s working abroad for a US employer- subject to FICA</a:t>
            </a:r>
          </a:p>
          <a:p>
            <a:pPr eaLnBrk="1" hangingPunct="1"/>
            <a:r>
              <a:rPr lang="en-US" smtClean="0"/>
              <a:t>US citizens and Res A’s working abroad for a Foreign Affiliate- not subject to FICA unless the employee elects coverage</a:t>
            </a:r>
          </a:p>
          <a:p>
            <a:pPr eaLnBrk="1" hangingPunct="1"/>
            <a:r>
              <a:rPr lang="en-US" smtClean="0"/>
              <a:t>Totalization agreements (temporarily=5 years or less)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FUTA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 citizens and Res A’s working abroad for a US employer- subject to FUTA</a:t>
            </a:r>
          </a:p>
          <a:p>
            <a:pPr eaLnBrk="1" hangingPunct="1"/>
            <a:r>
              <a:rPr lang="en-US" smtClean="0"/>
              <a:t>US citizens and Res A’s working abroad for a Foreign Affiliate- not subject to FUTA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Foreign Earned Income and</a:t>
            </a:r>
            <a:br>
              <a:rPr lang="en-US" sz="3200" smtClean="0"/>
            </a:br>
            <a:r>
              <a:rPr lang="en-US" sz="3200" smtClean="0"/>
              <a:t>Housing Cost Exclusions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IRC 911-US Citizens and Res A’s working abroad may qualify for the ‘foreign earned income exclusion’ and exclude the first $97,600 in income annually and they may also exclude certain housing costs from income.</a:t>
            </a:r>
          </a:p>
          <a:p>
            <a:pPr eaLnBrk="1" hangingPunct="1"/>
            <a:r>
              <a:rPr lang="en-US" sz="2400" dirty="0" smtClean="0"/>
              <a:t>If an employer reasonably expects the employee to qualify for the 911 exclusion then no withholding is required on the first $97,600 earned.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Qualifying for the exclusions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EE must have Foreign earned income</a:t>
            </a:r>
          </a:p>
          <a:p>
            <a:pPr eaLnBrk="1" hangingPunct="1"/>
            <a:r>
              <a:rPr lang="en-US" smtClean="0"/>
              <a:t>The EE’s ‘tax home’ must be in a Foreign country</a:t>
            </a:r>
          </a:p>
          <a:p>
            <a:pPr eaLnBrk="1" hangingPunct="1"/>
            <a:r>
              <a:rPr lang="en-US" smtClean="0"/>
              <a:t>The employee must meet either the ‘Bona Fide residence test’ or the ‘physical presence test’ proving the ee did not live in the US during the year in question.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Foreign Tax Home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The ee’s home must be in a Foreign country for the entire period for the residence or physical presence test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ee’s home is the location of regular residence or principal place of business or employment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If there is no regular place of employment, the ee’s tax home is where the ee regularly lives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Coming to the US on vacation, maintaining a house in the US occupied by a spouse does not negate a foreign tax home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543</TotalTime>
  <Words>851</Words>
  <Application>Microsoft Office PowerPoint</Application>
  <PresentationFormat>On-screen Show (4:3)</PresentationFormat>
  <Paragraphs>96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Capsules</vt:lpstr>
      <vt:lpstr>International Payroll</vt:lpstr>
      <vt:lpstr>What we’re gonna cover</vt:lpstr>
      <vt:lpstr>US Citizens and Res A’s working abroad</vt:lpstr>
      <vt:lpstr>Exemptions for FITW for US citizens  (no exemptions for NON Res A’s)</vt:lpstr>
      <vt:lpstr>Social Security and Medicare Taxes</vt:lpstr>
      <vt:lpstr>FUTA</vt:lpstr>
      <vt:lpstr>Foreign Earned Income and Housing Cost Exclusions</vt:lpstr>
      <vt:lpstr>Qualifying for the exclusions</vt:lpstr>
      <vt:lpstr>Foreign Tax Home</vt:lpstr>
      <vt:lpstr>Temporary or Indefinite Assignment</vt:lpstr>
      <vt:lpstr>Bona Fide Residence Test (911 exclusion qualifier)</vt:lpstr>
      <vt:lpstr>Physical Presence Test</vt:lpstr>
      <vt:lpstr>Foreign Earned Income Exclusion</vt:lpstr>
      <vt:lpstr>Foreign Housing Cost Exclusion</vt:lpstr>
      <vt:lpstr>US Income Tax Treaties</vt:lpstr>
      <vt:lpstr>Employer Tax Reimbursement Policies</vt:lpstr>
      <vt:lpstr>Expat State Tax Issues</vt:lpstr>
      <vt:lpstr>NRA’s working in the US</vt:lpstr>
      <vt:lpstr>NRA taxation</vt:lpstr>
      <vt:lpstr>NRA taxation</vt:lpstr>
      <vt:lpstr>Types of visas</vt:lpstr>
    </vt:vector>
  </TitlesOfParts>
  <Company>Global Entertainment Partners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GEP USER</dc:creator>
  <cp:lastModifiedBy>Garth Parker</cp:lastModifiedBy>
  <cp:revision>22</cp:revision>
  <dcterms:created xsi:type="dcterms:W3CDTF">2005-08-10T00:02:32Z</dcterms:created>
  <dcterms:modified xsi:type="dcterms:W3CDTF">2013-08-21T18:18:56Z</dcterms:modified>
</cp:coreProperties>
</file>