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9" r:id="rId8"/>
    <p:sldId id="278" r:id="rId9"/>
    <p:sldId id="266" r:id="rId10"/>
    <p:sldId id="267" r:id="rId11"/>
    <p:sldId id="280" r:id="rId12"/>
    <p:sldId id="281" r:id="rId13"/>
    <p:sldId id="282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5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F6098A-1F74-438C-8E5D-9A39ABD6BD3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0685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86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 dirty="0">
                <a:latin typeface="Times New Roman" pitchFamily="18" charset="0"/>
              </a:endParaRPr>
            </a:p>
          </p:txBody>
        </p:sp>
        <p:sp>
          <p:nvSpPr>
            <p:cNvPr id="2867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 dirty="0">
                <a:latin typeface="Times New Roman" pitchFamily="18" charset="0"/>
              </a:endParaRPr>
            </a:p>
          </p:txBody>
        </p:sp>
      </p:grpSp>
      <p:grpSp>
        <p:nvGrpSpPr>
          <p:cNvPr id="2867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867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867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86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FB19A1E3-FE9B-4866-974F-F8DE7B449B33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868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D4AEA-BFFB-4A72-9CE0-2558A167F5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B2C67-836E-4ED1-9219-74636CC3AB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A7E0B8-6554-404A-A97B-37C837CB036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5D80E-B778-470E-AA44-6C101192805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FE218-E774-41B3-84A6-A6D6211155D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FAC2AE-D688-4460-94AF-0A614C2AA9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7840E-F1BF-47EE-9F5C-09D67526BD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F477A-92A3-46FD-ACC4-E026E5E6BA5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3F2AA-E201-4D6E-85D4-026C130C9BB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645C79-8A0A-4AA9-81C2-E7CD14C0004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7651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7652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7653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US" dirty="0"/>
              </a:p>
            </p:txBody>
          </p:sp>
        </p:grpSp>
        <p:grpSp>
          <p:nvGrpSpPr>
            <p:cNvPr id="27654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7655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7656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2765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 dirty="0"/>
          </a:p>
        </p:txBody>
      </p:sp>
      <p:sp>
        <p:nvSpPr>
          <p:cNvPr id="276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dirty="0"/>
          </a:p>
        </p:txBody>
      </p:sp>
      <p:sp>
        <p:nvSpPr>
          <p:cNvPr id="276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9DB1A84E-B884-46E7-A589-36A143AB1ACB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Payroll Systems and Technology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12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the </a:t>
            </a:r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Build a project team</a:t>
            </a:r>
          </a:p>
          <a:p>
            <a:r>
              <a:rPr lang="en-US" dirty="0"/>
              <a:t>Analyze what the system needs to do</a:t>
            </a:r>
          </a:p>
          <a:p>
            <a:pPr lvl="1"/>
            <a:r>
              <a:rPr lang="en-US" dirty="0"/>
              <a:t>Document current system </a:t>
            </a:r>
          </a:p>
          <a:p>
            <a:pPr lvl="1"/>
            <a:r>
              <a:rPr lang="en-US" dirty="0"/>
              <a:t>Document current system problems &amp; costs</a:t>
            </a:r>
          </a:p>
          <a:p>
            <a:pPr lvl="1"/>
            <a:r>
              <a:rPr lang="en-US" dirty="0"/>
              <a:t>Define objectives of new system</a:t>
            </a:r>
          </a:p>
          <a:p>
            <a:pPr lvl="1"/>
            <a:r>
              <a:rPr lang="en-US" dirty="0"/>
              <a:t>Define requirements of the new system</a:t>
            </a:r>
          </a:p>
          <a:p>
            <a:r>
              <a:rPr lang="en-US" dirty="0"/>
              <a:t>Prepare an RFP</a:t>
            </a:r>
          </a:p>
          <a:p>
            <a:r>
              <a:rPr lang="en-US" dirty="0"/>
              <a:t>Select a system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a Project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Payroll</a:t>
            </a:r>
          </a:p>
          <a:p>
            <a:r>
              <a:rPr lang="en-US" sz="2400" dirty="0" smtClean="0"/>
              <a:t>HR</a:t>
            </a:r>
          </a:p>
          <a:p>
            <a:r>
              <a:rPr lang="en-US" sz="2400" dirty="0" smtClean="0"/>
              <a:t>Benefits</a:t>
            </a:r>
          </a:p>
          <a:p>
            <a:r>
              <a:rPr lang="en-US" sz="2400" dirty="0" smtClean="0"/>
              <a:t>AP</a:t>
            </a:r>
          </a:p>
          <a:p>
            <a:r>
              <a:rPr lang="en-US" sz="2400" dirty="0" smtClean="0"/>
              <a:t>Accounting</a:t>
            </a:r>
          </a:p>
          <a:p>
            <a:r>
              <a:rPr lang="en-US" sz="2400" dirty="0" smtClean="0"/>
              <a:t>Tax </a:t>
            </a:r>
          </a:p>
          <a:p>
            <a:r>
              <a:rPr lang="en-US" sz="2400" dirty="0" smtClean="0"/>
              <a:t>Risk or Compliance</a:t>
            </a:r>
          </a:p>
          <a:p>
            <a:r>
              <a:rPr lang="en-US" sz="2400" dirty="0" smtClean="0"/>
              <a:t>Budget/Finance</a:t>
            </a:r>
          </a:p>
          <a:p>
            <a:r>
              <a:rPr lang="en-US" sz="2400" dirty="0" smtClean="0"/>
              <a:t>Data Processing /IT/MIS</a:t>
            </a:r>
          </a:p>
          <a:p>
            <a:r>
              <a:rPr lang="en-US" sz="2400" dirty="0" smtClean="0"/>
              <a:t>Senior Management</a:t>
            </a:r>
          </a:p>
        </p:txBody>
      </p:sp>
    </p:spTree>
    <p:extLst>
      <p:ext uri="{BB962C8B-B14F-4D97-AF65-F5344CB8AC3E}">
        <p14:creationId xmlns:p14="http://schemas.microsoft.com/office/powerpoint/2010/main" xmlns="" val="3801558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Analyze what the system needs to do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Needs and wants analysis (AKA Current Situation Analysis, CSA)</a:t>
            </a:r>
          </a:p>
          <a:p>
            <a:r>
              <a:rPr lang="en-US" sz="2000" dirty="0" smtClean="0"/>
              <a:t>Documentation </a:t>
            </a:r>
          </a:p>
          <a:p>
            <a:pPr lvl="1"/>
            <a:r>
              <a:rPr lang="en-US" sz="2000" dirty="0" smtClean="0"/>
              <a:t>Work flow into the system </a:t>
            </a:r>
          </a:p>
          <a:p>
            <a:pPr lvl="1"/>
            <a:r>
              <a:rPr lang="en-US" sz="2000" dirty="0" smtClean="0"/>
              <a:t>Results out of system</a:t>
            </a:r>
          </a:p>
          <a:p>
            <a:pPr lvl="1"/>
            <a:r>
              <a:rPr lang="en-US" sz="2000" dirty="0" smtClean="0"/>
              <a:t>Procedures for maintenance</a:t>
            </a:r>
          </a:p>
          <a:p>
            <a:pPr lvl="1"/>
            <a:r>
              <a:rPr lang="en-US" sz="2000" dirty="0" smtClean="0"/>
              <a:t>Manual processes by all depts.</a:t>
            </a:r>
          </a:p>
          <a:p>
            <a:r>
              <a:rPr lang="en-US" sz="2000" dirty="0" smtClean="0"/>
              <a:t>Identify</a:t>
            </a:r>
          </a:p>
          <a:p>
            <a:pPr lvl="1"/>
            <a:r>
              <a:rPr lang="en-US" sz="2000" dirty="0" smtClean="0"/>
              <a:t>Who receives info from system/how often</a:t>
            </a:r>
          </a:p>
          <a:p>
            <a:pPr lvl="1"/>
            <a:r>
              <a:rPr lang="en-US" sz="2000" dirty="0" smtClean="0"/>
              <a:t>Compliance issues</a:t>
            </a:r>
          </a:p>
          <a:p>
            <a:pPr lvl="1"/>
            <a:r>
              <a:rPr lang="en-US" sz="2000" dirty="0" smtClean="0"/>
              <a:t>Costs of current system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174472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Objectives of new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Scope</a:t>
            </a:r>
          </a:p>
          <a:p>
            <a:r>
              <a:rPr lang="en-US" dirty="0" smtClean="0"/>
              <a:t>Time</a:t>
            </a:r>
          </a:p>
          <a:p>
            <a:r>
              <a:rPr lang="en-US" dirty="0" smtClean="0"/>
              <a:t>Resources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376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 the </a:t>
            </a:r>
            <a:r>
              <a:rPr lang="en-US" dirty="0" smtClean="0"/>
              <a:t>system</a:t>
            </a:r>
            <a:r>
              <a:rPr lang="en-US" dirty="0"/>
              <a:t>	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Prepare before implementation</a:t>
            </a:r>
          </a:p>
          <a:p>
            <a:pPr>
              <a:lnSpc>
                <a:spcPct val="90000"/>
              </a:lnSpc>
            </a:pPr>
            <a:r>
              <a:rPr lang="en-US" dirty="0"/>
              <a:t>Train team members and payroll staff</a:t>
            </a:r>
          </a:p>
          <a:p>
            <a:pPr>
              <a:lnSpc>
                <a:spcPct val="90000"/>
              </a:lnSpc>
            </a:pPr>
            <a:r>
              <a:rPr lang="en-US" dirty="0"/>
              <a:t>Prepare a gap analysis (old and new)</a:t>
            </a:r>
          </a:p>
          <a:p>
            <a:pPr>
              <a:lnSpc>
                <a:spcPct val="90000"/>
              </a:lnSpc>
            </a:pPr>
            <a:r>
              <a:rPr lang="en-US" dirty="0"/>
              <a:t>Convert old data, add new data</a:t>
            </a:r>
          </a:p>
          <a:p>
            <a:pPr>
              <a:lnSpc>
                <a:spcPct val="90000"/>
              </a:lnSpc>
            </a:pPr>
            <a:r>
              <a:rPr lang="en-US" dirty="0"/>
              <a:t>Test the new system</a:t>
            </a:r>
          </a:p>
          <a:p>
            <a:pPr>
              <a:lnSpc>
                <a:spcPct val="90000"/>
              </a:lnSpc>
            </a:pPr>
            <a:r>
              <a:rPr lang="en-US" dirty="0"/>
              <a:t>Test it again, one more time!</a:t>
            </a:r>
          </a:p>
          <a:p>
            <a:pPr>
              <a:lnSpc>
                <a:spcPct val="90000"/>
              </a:lnSpc>
            </a:pPr>
            <a:r>
              <a:rPr lang="en-US" dirty="0"/>
              <a:t>Parallel testing</a:t>
            </a:r>
          </a:p>
          <a:p>
            <a:pPr>
              <a:lnSpc>
                <a:spcPct val="90000"/>
              </a:lnSpc>
            </a:pPr>
            <a:r>
              <a:rPr lang="en-US" dirty="0"/>
              <a:t>Convert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Conversion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Evaluate the systems performance</a:t>
            </a:r>
          </a:p>
          <a:p>
            <a:r>
              <a:rPr lang="en-US" dirty="0"/>
              <a:t>New requirements</a:t>
            </a:r>
          </a:p>
          <a:p>
            <a:pPr lvl="1"/>
            <a:r>
              <a:rPr lang="en-US" dirty="0"/>
              <a:t>Legislative</a:t>
            </a:r>
          </a:p>
          <a:p>
            <a:pPr lvl="1"/>
            <a:r>
              <a:rPr lang="en-US" dirty="0"/>
              <a:t>Missed in conversion</a:t>
            </a:r>
          </a:p>
          <a:p>
            <a:pPr lvl="1"/>
            <a:r>
              <a:rPr lang="en-US" dirty="0"/>
              <a:t>Nice to haves</a:t>
            </a:r>
          </a:p>
          <a:p>
            <a:pPr lvl="1"/>
            <a:r>
              <a:rPr lang="en-US" dirty="0"/>
              <a:t>Unions</a:t>
            </a:r>
          </a:p>
          <a:p>
            <a:pPr lvl="1"/>
            <a:r>
              <a:rPr lang="en-US" dirty="0" smtClean="0"/>
              <a:t>Benefits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Controls and Security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System edits (warning system)</a:t>
            </a:r>
          </a:p>
          <a:p>
            <a:r>
              <a:rPr lang="en-US" dirty="0"/>
              <a:t>Periodic data audit and sampling</a:t>
            </a:r>
          </a:p>
          <a:p>
            <a:r>
              <a:rPr lang="en-US" dirty="0"/>
              <a:t>Batch controls</a:t>
            </a:r>
          </a:p>
          <a:p>
            <a:r>
              <a:rPr lang="en-US" dirty="0"/>
              <a:t>Correction procedures</a:t>
            </a:r>
          </a:p>
          <a:p>
            <a:r>
              <a:rPr lang="en-US" dirty="0"/>
              <a:t>Balancing and reconciliation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Documentation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Schedules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Time entry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Adjustments  </a:t>
            </a:r>
            <a:r>
              <a:rPr lang="en-US" sz="2400" dirty="0"/>
              <a:t>and corrections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Check calcs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Payroll history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Production cycle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Taxes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EE database management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Reports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Providing Security for the System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Personnel Concerns</a:t>
            </a:r>
          </a:p>
          <a:p>
            <a:r>
              <a:rPr lang="en-US" dirty="0"/>
              <a:t>System Security</a:t>
            </a:r>
          </a:p>
          <a:p>
            <a:r>
              <a:rPr lang="en-US" dirty="0"/>
              <a:t>Physical Plant Issues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 Concerns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Segregation of job duties</a:t>
            </a:r>
          </a:p>
          <a:p>
            <a:pPr lvl="1"/>
            <a:r>
              <a:rPr lang="en-US" dirty="0"/>
              <a:t>In small PR depts, duties go to other depts</a:t>
            </a:r>
          </a:p>
          <a:p>
            <a:r>
              <a:rPr lang="en-US" dirty="0"/>
              <a:t>Rotation of job assignments</a:t>
            </a:r>
          </a:p>
          <a:p>
            <a:r>
              <a:rPr lang="en-US" dirty="0"/>
              <a:t>Paychecks only go to employees</a:t>
            </a:r>
          </a:p>
          <a:p>
            <a:r>
              <a:rPr lang="en-US" dirty="0"/>
              <a:t>Conduct ‘physical payouts’</a:t>
            </a:r>
          </a:p>
          <a:p>
            <a:r>
              <a:rPr lang="en-US" dirty="0"/>
              <a:t>Background checks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Objectives of a Computerized Payroll System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Customers:</a:t>
            </a:r>
          </a:p>
          <a:p>
            <a:r>
              <a:rPr lang="en-US" sz="2400" dirty="0"/>
              <a:t>EE’s we pay</a:t>
            </a:r>
          </a:p>
          <a:p>
            <a:r>
              <a:rPr lang="en-US" sz="2400" dirty="0"/>
              <a:t>Other dept’s</a:t>
            </a:r>
          </a:p>
          <a:p>
            <a:r>
              <a:rPr lang="en-US" sz="2400" dirty="0"/>
              <a:t>Upper mgmt</a:t>
            </a:r>
          </a:p>
          <a:p>
            <a:r>
              <a:rPr lang="en-US" sz="2400" dirty="0" smtClean="0"/>
              <a:t>Government </a:t>
            </a:r>
            <a:r>
              <a:rPr lang="en-US" sz="2400" dirty="0"/>
              <a:t>agencies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/>
              <a:t>System Provides:</a:t>
            </a:r>
          </a:p>
          <a:p>
            <a:r>
              <a:rPr lang="en-US" sz="2400" dirty="0"/>
              <a:t>Paychecks</a:t>
            </a:r>
          </a:p>
          <a:p>
            <a:r>
              <a:rPr lang="en-US" sz="2400" dirty="0"/>
              <a:t>Records transactions</a:t>
            </a:r>
          </a:p>
          <a:p>
            <a:r>
              <a:rPr lang="en-US" sz="2400" dirty="0"/>
              <a:t>Prepares internal reporting</a:t>
            </a:r>
          </a:p>
          <a:p>
            <a:r>
              <a:rPr lang="en-US" sz="2400" dirty="0"/>
              <a:t>Compliance with reporting </a:t>
            </a:r>
            <a:r>
              <a:rPr lang="en-US" sz="2400" dirty="0" smtClean="0"/>
              <a:t>requirements</a:t>
            </a:r>
          </a:p>
          <a:p>
            <a:r>
              <a:rPr lang="en-US" sz="2400" dirty="0" smtClean="0"/>
              <a:t>Security/privacy</a:t>
            </a:r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Security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Limit system access</a:t>
            </a:r>
          </a:p>
          <a:p>
            <a:r>
              <a:rPr lang="en-US" dirty="0"/>
              <a:t>Secure files</a:t>
            </a:r>
          </a:p>
          <a:p>
            <a:r>
              <a:rPr lang="en-US" dirty="0"/>
              <a:t>Develop audit trails</a:t>
            </a:r>
          </a:p>
          <a:p>
            <a:r>
              <a:rPr lang="en-US" dirty="0"/>
              <a:t>Protect against computer </a:t>
            </a:r>
            <a:r>
              <a:rPr lang="en-US" dirty="0" smtClean="0"/>
              <a:t>‘viruses’</a:t>
            </a:r>
            <a:endParaRPr lang="en-US" dirty="0"/>
          </a:p>
          <a:p>
            <a:r>
              <a:rPr lang="en-US" dirty="0"/>
              <a:t>Backup data regularly and store offsite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plant issues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Climate controlled rooms</a:t>
            </a:r>
          </a:p>
          <a:p>
            <a:r>
              <a:rPr lang="en-US" dirty="0"/>
              <a:t>Keep terminals from overheating</a:t>
            </a:r>
          </a:p>
          <a:p>
            <a:r>
              <a:rPr lang="en-US" dirty="0"/>
              <a:t>Do not store in cold area</a:t>
            </a:r>
          </a:p>
          <a:p>
            <a:r>
              <a:rPr lang="en-US" dirty="0"/>
              <a:t>Protect against power surges</a:t>
            </a:r>
          </a:p>
          <a:p>
            <a:r>
              <a:rPr lang="en-US" dirty="0"/>
              <a:t>Keep dirt out of components</a:t>
            </a:r>
          </a:p>
          <a:p>
            <a:r>
              <a:rPr lang="en-US" dirty="0"/>
              <a:t>Keep humidity down</a:t>
            </a:r>
          </a:p>
          <a:p>
            <a:r>
              <a:rPr lang="en-US" dirty="0"/>
              <a:t>Check for adequate power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Disaster Recovery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Find and secure interim office space</a:t>
            </a:r>
          </a:p>
          <a:p>
            <a:r>
              <a:rPr lang="en-US" sz="2400" dirty="0"/>
              <a:t>Arrange office equipment rental</a:t>
            </a:r>
          </a:p>
          <a:p>
            <a:r>
              <a:rPr lang="en-US" sz="2400" dirty="0"/>
              <a:t>Find temp housing for employee’s</a:t>
            </a:r>
          </a:p>
          <a:p>
            <a:r>
              <a:rPr lang="en-US" sz="2400" dirty="0"/>
              <a:t>Keep backup files off premises</a:t>
            </a:r>
          </a:p>
          <a:p>
            <a:r>
              <a:rPr lang="en-US" sz="2400" dirty="0"/>
              <a:t>Keep employee safety uppermost in any plans</a:t>
            </a:r>
          </a:p>
          <a:p>
            <a:r>
              <a:rPr lang="en-US" sz="2400" dirty="0"/>
              <a:t>Communicate the plan</a:t>
            </a:r>
          </a:p>
          <a:p>
            <a:r>
              <a:rPr lang="en-US" sz="2400" dirty="0"/>
              <a:t>Electronic vaulting can ensure a quicker recovery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Automation </a:t>
            </a:r>
            <a:r>
              <a:rPr lang="en-US" dirty="0" smtClean="0"/>
              <a:t>–the future</a:t>
            </a:r>
            <a:endParaRPr lang="en-US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Automated Time and Attendance</a:t>
            </a:r>
          </a:p>
          <a:p>
            <a:r>
              <a:rPr lang="en-US" dirty="0" smtClean="0"/>
              <a:t>Self-service, the Internet, Mobile Apps</a:t>
            </a:r>
            <a:endParaRPr lang="en-US" dirty="0"/>
          </a:p>
          <a:p>
            <a:r>
              <a:rPr lang="en-US" dirty="0"/>
              <a:t>Employee and Manager </a:t>
            </a:r>
            <a:r>
              <a:rPr lang="en-US" dirty="0" smtClean="0"/>
              <a:t>Self-Service</a:t>
            </a:r>
            <a:endParaRPr lang="en-US" dirty="0"/>
          </a:p>
          <a:p>
            <a:r>
              <a:rPr lang="en-US" dirty="0" smtClean="0"/>
              <a:t>Implementing Internet Technology</a:t>
            </a:r>
          </a:p>
          <a:p>
            <a:r>
              <a:rPr lang="en-US" dirty="0" smtClean="0"/>
              <a:t>Web-enabled Applications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Interfacing with other </a:t>
            </a:r>
            <a:r>
              <a:rPr lang="en-US" dirty="0" smtClean="0"/>
              <a:t>Departments 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Human Resources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Benefits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Labor cost data collection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Bank accounts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Direct Deposit/EFT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Time and attendance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Accounts payable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GL and cost acctg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Outside benefit plan administrators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SUI/SDI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Tax </a:t>
            </a:r>
            <a:r>
              <a:rPr lang="en-US" sz="2000" dirty="0" smtClean="0"/>
              <a:t>deposits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Executive Dashboards</a:t>
            </a:r>
            <a:endParaRPr lang="en-US" sz="2000" dirty="0"/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Reasons for integration with other departments: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Cost efficient to have benefits, payroll and HR integrated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One stop place for information needed to make critical business decisions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Improving and maintaining 3 separate systems that should talk to each other is expensive and frustrating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Database security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/>
              <a:t>ERP Enterprise Resource Planning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800" dirty="0"/>
              <a:t>IHRMS Integrated Human Resources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Hardware and Software choices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(type of computer, type of program)</a:t>
            </a:r>
          </a:p>
          <a:p>
            <a:r>
              <a:rPr lang="en-US" dirty="0"/>
              <a:t>Service Bureau</a:t>
            </a:r>
          </a:p>
          <a:p>
            <a:r>
              <a:rPr lang="en-US" dirty="0"/>
              <a:t>In-house computer with custom designed S/W</a:t>
            </a:r>
          </a:p>
          <a:p>
            <a:r>
              <a:rPr lang="en-US" dirty="0"/>
              <a:t>In-house computer with Vendor Supplied S/W</a:t>
            </a:r>
          </a:p>
          <a:p>
            <a:r>
              <a:rPr lang="en-US" dirty="0"/>
              <a:t>Combo of above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Providers-</a:t>
            </a:r>
            <a:br>
              <a:rPr lang="en-US" dirty="0" smtClean="0"/>
            </a:br>
            <a:r>
              <a:rPr lang="en-US" dirty="0" smtClean="0"/>
              <a:t>Outsourcing the Payroll</a:t>
            </a: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775075" cy="37242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Pro: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Low fixed cost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No extra room or EE’s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New services can be added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Reduction in processing delays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Reasonable processing costs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Fewer research problems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Networking possibilities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Training and support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756150" y="2362200"/>
            <a:ext cx="3775075" cy="37242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000" dirty="0"/>
              <a:t>Con: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Lack of control over security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Responsibility for filing errors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Little time for changes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Unique needs creates problems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Possibly high variable costs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No control over breakdowns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Providers-</a:t>
            </a:r>
            <a:br>
              <a:rPr lang="en-US" dirty="0"/>
            </a:br>
            <a:r>
              <a:rPr lang="en-US" dirty="0"/>
              <a:t>Outsourcing the Payroll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ASP-Application </a:t>
            </a:r>
            <a:r>
              <a:rPr lang="en-US" dirty="0"/>
              <a:t>Service Provider) </a:t>
            </a:r>
          </a:p>
          <a:p>
            <a:pPr eaLnBrk="1" hangingPunct="1"/>
            <a:r>
              <a:rPr lang="en-US" dirty="0" err="1" smtClean="0"/>
              <a:t>SaaS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Sofrware</a:t>
            </a:r>
            <a:r>
              <a:rPr lang="en-US" dirty="0"/>
              <a:t> as a Service)</a:t>
            </a:r>
          </a:p>
          <a:p>
            <a:pPr marL="0" indent="0" eaLnBrk="1" hangingPunct="1">
              <a:buNone/>
            </a:pPr>
            <a:r>
              <a:rPr lang="en-US" dirty="0" smtClean="0"/>
              <a:t>Provides </a:t>
            </a:r>
            <a:r>
              <a:rPr lang="en-US" dirty="0"/>
              <a:t>the employer’s payroll </a:t>
            </a:r>
            <a:r>
              <a:rPr lang="en-US" dirty="0" err="1"/>
              <a:t>dept</a:t>
            </a:r>
            <a:r>
              <a:rPr lang="en-US" dirty="0"/>
              <a:t> with an application to process </a:t>
            </a:r>
            <a:r>
              <a:rPr lang="en-US" dirty="0" smtClean="0"/>
              <a:t>payroll</a:t>
            </a:r>
          </a:p>
          <a:p>
            <a:pPr eaLnBrk="1" hangingPunct="1"/>
            <a:r>
              <a:rPr lang="en-US" sz="1800" dirty="0" smtClean="0"/>
              <a:t>(Note: a service provider collects information from the employer, enters it into their payroll application, cuts checks </a:t>
            </a:r>
            <a:r>
              <a:rPr lang="en-US" sz="1800" dirty="0" err="1" smtClean="0"/>
              <a:t>etc</a:t>
            </a:r>
            <a:r>
              <a:rPr lang="en-US" sz="1800" dirty="0" smtClean="0"/>
              <a:t>, an ASP or </a:t>
            </a:r>
            <a:r>
              <a:rPr lang="en-US" sz="1800" dirty="0" err="1" smtClean="0"/>
              <a:t>SaaS</a:t>
            </a:r>
            <a:r>
              <a:rPr lang="en-US" sz="1800" dirty="0" smtClean="0"/>
              <a:t> provides the employers PR </a:t>
            </a:r>
            <a:r>
              <a:rPr lang="en-US" sz="1800" dirty="0" err="1" smtClean="0"/>
              <a:t>dept</a:t>
            </a:r>
            <a:r>
              <a:rPr lang="en-US" sz="1800" dirty="0" smtClean="0"/>
              <a:t> with an application to perform the payroll functions.  The application and the employers data reside on the service providers servers.  This storage is sometimes referred to as ‘cloud’ computing.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38322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Selecting an Automated Payroll  System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Basics</a:t>
            </a:r>
          </a:p>
          <a:p>
            <a:r>
              <a:rPr lang="en-US" sz="2000" dirty="0" smtClean="0"/>
              <a:t>Pay Processing</a:t>
            </a:r>
          </a:p>
          <a:p>
            <a:r>
              <a:rPr lang="en-US" sz="2000" dirty="0" smtClean="0"/>
              <a:t>Payroll Reporting</a:t>
            </a:r>
          </a:p>
          <a:p>
            <a:r>
              <a:rPr lang="en-US" sz="2000" dirty="0" smtClean="0"/>
              <a:t>Check Printing</a:t>
            </a:r>
          </a:p>
          <a:p>
            <a:r>
              <a:rPr lang="en-US" sz="2000" dirty="0" smtClean="0"/>
              <a:t>Direct Deposit</a:t>
            </a:r>
          </a:p>
          <a:p>
            <a:r>
              <a:rPr lang="en-US" sz="2000" dirty="0" smtClean="0"/>
              <a:t>Retirement Plan Reporting</a:t>
            </a:r>
          </a:p>
          <a:p>
            <a:r>
              <a:rPr lang="en-US" sz="2000" dirty="0" smtClean="0"/>
              <a:t>Garnishment Processing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Advanced Features</a:t>
            </a:r>
          </a:p>
          <a:p>
            <a:pPr marL="514350" indent="-514350"/>
            <a:r>
              <a:rPr lang="en-US" sz="2000" dirty="0" smtClean="0"/>
              <a:t>Compensation Planning and Management</a:t>
            </a:r>
          </a:p>
          <a:p>
            <a:pPr marL="514350" indent="-514350"/>
            <a:r>
              <a:rPr lang="en-US" sz="2000" dirty="0" smtClean="0"/>
              <a:t>Global Database and Reporting</a:t>
            </a:r>
          </a:p>
          <a:p>
            <a:pPr marL="514350" indent="-514350"/>
            <a:r>
              <a:rPr lang="en-US" sz="2000" dirty="0" smtClean="0"/>
              <a:t>Talent Acquisition and Management</a:t>
            </a:r>
          </a:p>
          <a:p>
            <a:pPr marL="514350" indent="-514350"/>
            <a:r>
              <a:rPr lang="en-US" sz="2000" dirty="0" smtClean="0"/>
              <a:t>Learning and Development</a:t>
            </a:r>
          </a:p>
          <a:p>
            <a:pPr marL="514350" indent="-514350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Selecting a computerized P/R System</a:t>
            </a:r>
            <a:br>
              <a:rPr lang="en-US" sz="2800" dirty="0"/>
            </a:br>
            <a:r>
              <a:rPr lang="en-US" sz="2800" dirty="0"/>
              <a:t>Ask: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Integrated for all employee related data?</a:t>
            </a:r>
          </a:p>
          <a:p>
            <a:r>
              <a:rPr lang="en-US" sz="2400" dirty="0"/>
              <a:t>Interfaces with other </a:t>
            </a:r>
            <a:r>
              <a:rPr lang="en-US" sz="2400" dirty="0" smtClean="0"/>
              <a:t>departments?</a:t>
            </a:r>
            <a:endParaRPr lang="en-US" sz="2400" dirty="0"/>
          </a:p>
          <a:p>
            <a:r>
              <a:rPr lang="en-US" sz="2400" dirty="0"/>
              <a:t>What functions the system must perform</a:t>
            </a:r>
          </a:p>
          <a:p>
            <a:r>
              <a:rPr lang="en-US" sz="2400" dirty="0"/>
              <a:t>Who will need to access the system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What will be each users roles?</a:t>
            </a:r>
          </a:p>
          <a:p>
            <a:r>
              <a:rPr lang="en-US" sz="2400" dirty="0" smtClean="0"/>
              <a:t>What authorization levels for data access?</a:t>
            </a:r>
            <a:endParaRPr lang="en-US" sz="2400" dirty="0"/>
          </a:p>
          <a:p>
            <a:r>
              <a:rPr lang="en-US" sz="2400" dirty="0"/>
              <a:t>How will the data be </a:t>
            </a:r>
            <a:r>
              <a:rPr lang="en-US" sz="2400" dirty="0" smtClean="0"/>
              <a:t>accessed and processed</a:t>
            </a:r>
            <a:r>
              <a:rPr lang="en-US" sz="2400" dirty="0"/>
              <a:t>?</a:t>
            </a:r>
          </a:p>
          <a:p>
            <a:r>
              <a:rPr lang="en-US" sz="2400" dirty="0"/>
              <a:t>How much money can we spend?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202</TotalTime>
  <Words>782</Words>
  <Application>Microsoft Office PowerPoint</Application>
  <PresentationFormat>On-screen Show (4:3)</PresentationFormat>
  <Paragraphs>193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Capsules</vt:lpstr>
      <vt:lpstr>Payroll Systems and Technology</vt:lpstr>
      <vt:lpstr>Objectives of a Computerized Payroll System</vt:lpstr>
      <vt:lpstr>Interfacing with other Departments </vt:lpstr>
      <vt:lpstr>Reasons for integration with other departments:</vt:lpstr>
      <vt:lpstr>Hardware and Software choices </vt:lpstr>
      <vt:lpstr>Service Providers- Outsourcing the Payroll</vt:lpstr>
      <vt:lpstr>Service Providers- Outsourcing the Payroll</vt:lpstr>
      <vt:lpstr>Selecting an Automated Payroll  System</vt:lpstr>
      <vt:lpstr>Selecting a computerized P/R System Ask:</vt:lpstr>
      <vt:lpstr>Managing the process</vt:lpstr>
      <vt:lpstr>Build a Project Team</vt:lpstr>
      <vt:lpstr>Analyze what the system needs to do</vt:lpstr>
      <vt:lpstr>Define Objectives of new system</vt:lpstr>
      <vt:lpstr>Implement the system </vt:lpstr>
      <vt:lpstr>Post Conversion</vt:lpstr>
      <vt:lpstr>Controls and Security</vt:lpstr>
      <vt:lpstr>System Documentation</vt:lpstr>
      <vt:lpstr>Providing Security for the System</vt:lpstr>
      <vt:lpstr>Personnel Concerns</vt:lpstr>
      <vt:lpstr>System Security</vt:lpstr>
      <vt:lpstr>Physical plant issues</vt:lpstr>
      <vt:lpstr>Disaster Recovery</vt:lpstr>
      <vt:lpstr>Automation –the future</vt:lpstr>
    </vt:vector>
  </TitlesOfParts>
  <Company>Global Entertainment Partners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GEP USER</dc:creator>
  <cp:lastModifiedBy>Garth Parker</cp:lastModifiedBy>
  <cp:revision>15</cp:revision>
  <dcterms:created xsi:type="dcterms:W3CDTF">2005-08-10T00:02:32Z</dcterms:created>
  <dcterms:modified xsi:type="dcterms:W3CDTF">2013-08-21T18:20:46Z</dcterms:modified>
</cp:coreProperties>
</file>