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36"/>
  </p:notesMasterIdLst>
  <p:sldIdLst>
    <p:sldId id="256" r:id="rId2"/>
    <p:sldId id="257" r:id="rId3"/>
    <p:sldId id="258" r:id="rId4"/>
    <p:sldId id="259" r:id="rId5"/>
    <p:sldId id="289" r:id="rId6"/>
    <p:sldId id="260" r:id="rId7"/>
    <p:sldId id="261" r:id="rId8"/>
    <p:sldId id="262" r:id="rId9"/>
    <p:sldId id="263" r:id="rId10"/>
    <p:sldId id="264" r:id="rId11"/>
    <p:sldId id="266" r:id="rId12"/>
    <p:sldId id="267" r:id="rId13"/>
    <p:sldId id="268" r:id="rId14"/>
    <p:sldId id="269" r:id="rId15"/>
    <p:sldId id="270" r:id="rId16"/>
    <p:sldId id="271" r:id="rId17"/>
    <p:sldId id="290" r:id="rId18"/>
    <p:sldId id="272" r:id="rId19"/>
    <p:sldId id="273" r:id="rId20"/>
    <p:sldId id="274" r:id="rId21"/>
    <p:sldId id="275" r:id="rId22"/>
    <p:sldId id="276" r:id="rId23"/>
    <p:sldId id="277" r:id="rId24"/>
    <p:sldId id="278" r:id="rId25"/>
    <p:sldId id="279" r:id="rId26"/>
    <p:sldId id="280" r:id="rId27"/>
    <p:sldId id="282" r:id="rId28"/>
    <p:sldId id="281" r:id="rId29"/>
    <p:sldId id="283" r:id="rId30"/>
    <p:sldId id="284" r:id="rId31"/>
    <p:sldId id="285" r:id="rId32"/>
    <p:sldId id="286" r:id="rId33"/>
    <p:sldId id="287" r:id="rId34"/>
    <p:sldId id="288"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4" y="-4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9166BDD3-4010-42CD-B945-090817448661}" type="slidenum">
              <a:rPr lang="en-US"/>
              <a:pPr/>
              <a:t>‹#›</a:t>
            </a:fld>
            <a:endParaRPr lang="en-US"/>
          </a:p>
        </p:txBody>
      </p:sp>
    </p:spTree>
    <p:extLst>
      <p:ext uri="{BB962C8B-B14F-4D97-AF65-F5344CB8AC3E}">
        <p14:creationId xmlns:p14="http://schemas.microsoft.com/office/powerpoint/2010/main" xmlns="" val="30486790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7586" name="Group 2"/>
          <p:cNvGrpSpPr>
            <a:grpSpLocks/>
          </p:cNvGrpSpPr>
          <p:nvPr/>
        </p:nvGrpSpPr>
        <p:grpSpPr bwMode="auto">
          <a:xfrm>
            <a:off x="0" y="0"/>
            <a:ext cx="9144000" cy="6858000"/>
            <a:chOff x="0" y="0"/>
            <a:chExt cx="5760" cy="4320"/>
          </a:xfrm>
        </p:grpSpPr>
        <p:sp>
          <p:nvSpPr>
            <p:cNvPr id="67587"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charset="0"/>
              </a:endParaRPr>
            </a:p>
          </p:txBody>
        </p:sp>
        <p:sp>
          <p:nvSpPr>
            <p:cNvPr id="67588"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endParaRPr lang="en-US" sz="2400">
                <a:latin typeface="Times New Roman" charset="0"/>
              </a:endParaRPr>
            </a:p>
          </p:txBody>
        </p:sp>
        <p:grpSp>
          <p:nvGrpSpPr>
            <p:cNvPr id="67589" name="Group 5"/>
            <p:cNvGrpSpPr>
              <a:grpSpLocks/>
            </p:cNvGrpSpPr>
            <p:nvPr/>
          </p:nvGrpSpPr>
          <p:grpSpPr bwMode="auto">
            <a:xfrm>
              <a:off x="0" y="672"/>
              <a:ext cx="1806" cy="1989"/>
              <a:chOff x="0" y="672"/>
              <a:chExt cx="1806" cy="1989"/>
            </a:xfrm>
          </p:grpSpPr>
          <p:sp>
            <p:nvSpPr>
              <p:cNvPr id="67590"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endParaRPr lang="en-US" sz="2400">
                  <a:latin typeface="Times New Roman" charset="0"/>
                </a:endParaRPr>
              </a:p>
            </p:txBody>
          </p:sp>
          <p:sp>
            <p:nvSpPr>
              <p:cNvPr id="67591"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endParaRPr lang="en-US" sz="2400">
                  <a:latin typeface="Times New Roman" charset="0"/>
                </a:endParaRPr>
              </a:p>
            </p:txBody>
          </p:sp>
          <p:sp>
            <p:nvSpPr>
              <p:cNvPr id="67592"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endParaRPr lang="en-US" sz="2400">
                  <a:latin typeface="Times New Roman" charset="0"/>
                </a:endParaRPr>
              </a:p>
            </p:txBody>
          </p:sp>
          <p:sp>
            <p:nvSpPr>
              <p:cNvPr id="67593"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endParaRPr lang="en-US" sz="2400">
                  <a:latin typeface="Times New Roman" charset="0"/>
                </a:endParaRPr>
              </a:p>
            </p:txBody>
          </p:sp>
          <p:sp>
            <p:nvSpPr>
              <p:cNvPr id="67594"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endParaRPr lang="en-US" sz="2400">
                  <a:latin typeface="Times New Roman" charset="0"/>
                </a:endParaRPr>
              </a:p>
            </p:txBody>
          </p:sp>
          <p:sp>
            <p:nvSpPr>
              <p:cNvPr id="67595"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endParaRPr lang="en-US" sz="2400">
                  <a:latin typeface="Times New Roman" charset="0"/>
                </a:endParaRPr>
              </a:p>
            </p:txBody>
          </p:sp>
          <p:sp>
            <p:nvSpPr>
              <p:cNvPr id="67596"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endParaRPr lang="en-US" sz="2400">
                  <a:latin typeface="Times New Roman" charset="0"/>
                </a:endParaRPr>
              </a:p>
            </p:txBody>
          </p:sp>
          <p:sp>
            <p:nvSpPr>
              <p:cNvPr id="67597"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endParaRPr lang="en-US" sz="2400">
                  <a:latin typeface="Times New Roman" charset="0"/>
                </a:endParaRPr>
              </a:p>
            </p:txBody>
          </p:sp>
          <p:sp>
            <p:nvSpPr>
              <p:cNvPr id="67598"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endParaRPr lang="en-US" sz="2400">
                  <a:latin typeface="Times New Roman" charset="0"/>
                </a:endParaRPr>
              </a:p>
            </p:txBody>
          </p:sp>
          <p:sp>
            <p:nvSpPr>
              <p:cNvPr id="67599"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endParaRPr lang="en-US" sz="2400">
                  <a:latin typeface="Times New Roman" charset="0"/>
                </a:endParaRPr>
              </a:p>
            </p:txBody>
          </p:sp>
        </p:grpSp>
      </p:grpSp>
      <p:sp>
        <p:nvSpPr>
          <p:cNvPr id="67600" name="Rectangle 16"/>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67601" name="Rectangle 17"/>
          <p:cNvSpPr>
            <a:spLocks noGrp="1" noChangeArrowheads="1"/>
          </p:cNvSpPr>
          <p:nvPr>
            <p:ph type="ftr" sz="quarter" idx="3"/>
          </p:nvPr>
        </p:nvSpPr>
        <p:spPr/>
        <p:txBody>
          <a:bodyPr/>
          <a:lstStyle>
            <a:lvl1pPr>
              <a:defRPr/>
            </a:lvl1pPr>
          </a:lstStyle>
          <a:p>
            <a:endParaRPr lang="en-US"/>
          </a:p>
        </p:txBody>
      </p:sp>
      <p:sp>
        <p:nvSpPr>
          <p:cNvPr id="67602" name="Rectangle 18"/>
          <p:cNvSpPr>
            <a:spLocks noGrp="1" noChangeArrowheads="1"/>
          </p:cNvSpPr>
          <p:nvPr>
            <p:ph type="sldNum" sz="quarter" idx="4"/>
          </p:nvPr>
        </p:nvSpPr>
        <p:spPr/>
        <p:txBody>
          <a:bodyPr/>
          <a:lstStyle>
            <a:lvl1pPr>
              <a:defRPr/>
            </a:lvl1pPr>
          </a:lstStyle>
          <a:p>
            <a:fld id="{6B1AD7A1-22D1-45C7-8BD9-AB021D8C3F51}" type="slidenum">
              <a:rPr lang="en-US"/>
              <a:pPr/>
              <a:t>‹#›</a:t>
            </a:fld>
            <a:endParaRPr lang="en-US"/>
          </a:p>
        </p:txBody>
      </p:sp>
      <p:sp>
        <p:nvSpPr>
          <p:cNvPr id="6760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6760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9BBFAABB-313F-485D-ADF3-D4D0559DBBD7}"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2857EB9B-F39A-4253-B510-DFA51415F35A}"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4553AAC9-DE9A-45E8-AF29-78B68A9A7D7D}"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E10C1AE6-1A60-45E9-B750-2BFB4C0D9161}"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45141C61-E2A3-472E-90C4-BEFF24025D5B}"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FBC28DD1-6FDC-4C3A-8CF1-8AC2EBCB5A73}" type="slidenum">
              <a:rPr lang="en-US"/>
              <a:pPr/>
              <a:t>‹#›</a:t>
            </a:fld>
            <a:endParaRPr lang="en-US"/>
          </a:p>
        </p:txBody>
      </p:sp>
      <p:sp>
        <p:nvSpPr>
          <p:cNvPr id="9" name="Date Placeholder 8"/>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1794C418-0317-47A2-9E86-7A91AC48332C}" type="slidenum">
              <a:rPr lang="en-US"/>
              <a:pPr/>
              <a:t>‹#›</a:t>
            </a:fld>
            <a:endParaRPr lang="en-US"/>
          </a:p>
        </p:txBody>
      </p:sp>
      <p:sp>
        <p:nvSpPr>
          <p:cNvPr id="5" name="Date Placeholder 4"/>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2DE7C391-B2BC-47B4-AB06-9C0D715E45DA}" type="slidenum">
              <a:rPr lang="en-US"/>
              <a:pPr/>
              <a:t>‹#›</a:t>
            </a:fld>
            <a:endParaRPr lang="en-US"/>
          </a:p>
        </p:txBody>
      </p:sp>
      <p:sp>
        <p:nvSpPr>
          <p:cNvPr id="4" name="Date Placeholder 3"/>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EF3899A6-176A-4BEB-91A3-68616C1BA888}"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EE34C47E-5AF4-4244-B154-F215A41267F4}"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6656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9F3427E7-BF88-4E7D-967A-70F2C054DC29}" type="slidenum">
              <a:rPr lang="en-US"/>
              <a:pPr/>
              <a:t>‹#›</a:t>
            </a:fld>
            <a:endParaRPr lang="en-US"/>
          </a:p>
        </p:txBody>
      </p:sp>
      <p:grpSp>
        <p:nvGrpSpPr>
          <p:cNvPr id="66564" name="Group 4"/>
          <p:cNvGrpSpPr>
            <a:grpSpLocks/>
          </p:cNvGrpSpPr>
          <p:nvPr/>
        </p:nvGrpSpPr>
        <p:grpSpPr bwMode="auto">
          <a:xfrm>
            <a:off x="0" y="0"/>
            <a:ext cx="9144000" cy="546100"/>
            <a:chOff x="0" y="0"/>
            <a:chExt cx="5760" cy="344"/>
          </a:xfrm>
        </p:grpSpPr>
        <p:sp>
          <p:nvSpPr>
            <p:cNvPr id="6656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charset="0"/>
              </a:endParaRPr>
            </a:p>
          </p:txBody>
        </p:sp>
        <p:sp>
          <p:nvSpPr>
            <p:cNvPr id="6656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endParaRPr lang="en-US" sz="2400">
                <a:latin typeface="Times New Roman" charset="0"/>
              </a:endParaRPr>
            </a:p>
          </p:txBody>
        </p:sp>
        <p:sp>
          <p:nvSpPr>
            <p:cNvPr id="6656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endParaRPr lang="en-US">
                <a:solidFill>
                  <a:schemeClr val="hlink"/>
                </a:solidFill>
              </a:endParaRPr>
            </a:p>
          </p:txBody>
        </p:sp>
        <p:sp>
          <p:nvSpPr>
            <p:cNvPr id="6656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endParaRPr lang="en-US">
                <a:solidFill>
                  <a:schemeClr val="hlink"/>
                </a:solidFill>
              </a:endParaRPr>
            </a:p>
          </p:txBody>
        </p:sp>
        <p:sp>
          <p:nvSpPr>
            <p:cNvPr id="6656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endParaRPr lang="en-US">
                <a:solidFill>
                  <a:schemeClr val="accent2"/>
                </a:solidFill>
              </a:endParaRPr>
            </a:p>
          </p:txBody>
        </p:sp>
        <p:sp>
          <p:nvSpPr>
            <p:cNvPr id="6657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endParaRPr lang="en-US">
                <a:solidFill>
                  <a:schemeClr val="hlink"/>
                </a:solidFill>
              </a:endParaRPr>
            </a:p>
          </p:txBody>
        </p:sp>
        <p:sp>
          <p:nvSpPr>
            <p:cNvPr id="6657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endParaRPr lang="en-US" sz="2400">
                <a:latin typeface="Times New Roman" charset="0"/>
              </a:endParaRPr>
            </a:p>
          </p:txBody>
        </p:sp>
        <p:sp>
          <p:nvSpPr>
            <p:cNvPr id="6657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endParaRPr lang="en-US">
                <a:solidFill>
                  <a:schemeClr val="accent2"/>
                </a:solidFill>
              </a:endParaRPr>
            </a:p>
          </p:txBody>
        </p:sp>
        <p:sp>
          <p:nvSpPr>
            <p:cNvPr id="6657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endParaRPr lang="en-US">
                <a:solidFill>
                  <a:schemeClr val="accent2"/>
                </a:solidFill>
              </a:endParaRPr>
            </a:p>
          </p:txBody>
        </p:sp>
      </p:grpSp>
      <p:sp>
        <p:nvSpPr>
          <p:cNvPr id="66574"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6575"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7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hf hdr="0" ftr="0" dt="0"/>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
          <p:cNvSpPr>
            <a:spLocks noGrp="1" noChangeArrowheads="1"/>
          </p:cNvSpPr>
          <p:nvPr>
            <p:ph type="sldNum" sz="quarter" idx="4"/>
          </p:nvPr>
        </p:nvSpPr>
        <p:spPr/>
        <p:txBody>
          <a:bodyPr/>
          <a:lstStyle/>
          <a:p>
            <a:fld id="{94B3EB0E-2F29-4D38-9CDE-C1ED229B7815}" type="slidenum">
              <a:rPr lang="en-US"/>
              <a:pPr/>
              <a:t>1</a:t>
            </a:fld>
            <a:endParaRPr lang="en-US"/>
          </a:p>
        </p:txBody>
      </p:sp>
      <p:sp>
        <p:nvSpPr>
          <p:cNvPr id="2050" name="Rectangle 2"/>
          <p:cNvSpPr>
            <a:spLocks noGrp="1" noChangeArrowheads="1"/>
          </p:cNvSpPr>
          <p:nvPr>
            <p:ph type="ctrTitle"/>
          </p:nvPr>
        </p:nvSpPr>
        <p:spPr/>
        <p:txBody>
          <a:bodyPr/>
          <a:lstStyle/>
          <a:p>
            <a:r>
              <a:rPr lang="en-US" sz="4600"/>
              <a:t>DEPOSITING AND REPORTING WITHHELD TAXES</a:t>
            </a:r>
          </a:p>
        </p:txBody>
      </p:sp>
      <p:sp>
        <p:nvSpPr>
          <p:cNvPr id="2051" name="Rectangle 3"/>
          <p:cNvSpPr>
            <a:spLocks noGrp="1" noChangeArrowheads="1"/>
          </p:cNvSpPr>
          <p:nvPr>
            <p:ph type="subTitle" idx="1"/>
          </p:nvPr>
        </p:nvSpPr>
        <p:spPr/>
        <p:txBody>
          <a:bodyPr/>
          <a:lstStyle/>
          <a:p>
            <a:r>
              <a:rPr lang="en-US" dirty="0"/>
              <a:t>CHAPTER 8</a:t>
            </a:r>
          </a:p>
          <a:p>
            <a:r>
              <a:rPr lang="en-US" dirty="0" smtClean="0"/>
              <a:t>(2013)</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DA92B9CF-A033-40AD-B7FE-2919EF9B6693}" type="slidenum">
              <a:rPr lang="en-US"/>
              <a:pPr/>
              <a:t>10</a:t>
            </a:fld>
            <a:endParaRPr lang="en-US"/>
          </a:p>
        </p:txBody>
      </p:sp>
      <p:sp>
        <p:nvSpPr>
          <p:cNvPr id="106498" name="Rectangle 2"/>
          <p:cNvSpPr>
            <a:spLocks noGrp="1" noChangeArrowheads="1"/>
          </p:cNvSpPr>
          <p:nvPr>
            <p:ph type="title"/>
          </p:nvPr>
        </p:nvSpPr>
        <p:spPr>
          <a:xfrm>
            <a:off x="457200" y="457200"/>
            <a:ext cx="8229600" cy="609600"/>
          </a:xfrm>
        </p:spPr>
        <p:txBody>
          <a:bodyPr/>
          <a:lstStyle/>
          <a:p>
            <a:pPr algn="ctr"/>
            <a:r>
              <a:rPr lang="en-US" sz="2800"/>
              <a:t>HOW TO DEPOSIT PAYROLL TAXES (cont.)</a:t>
            </a:r>
          </a:p>
        </p:txBody>
      </p:sp>
      <p:sp>
        <p:nvSpPr>
          <p:cNvPr id="106499" name="Rectangle 3"/>
          <p:cNvSpPr>
            <a:spLocks noGrp="1" noChangeArrowheads="1"/>
          </p:cNvSpPr>
          <p:nvPr>
            <p:ph type="body" idx="1"/>
          </p:nvPr>
        </p:nvSpPr>
        <p:spPr>
          <a:xfrm>
            <a:off x="381000" y="1143000"/>
            <a:ext cx="8305800" cy="5486400"/>
          </a:xfrm>
        </p:spPr>
        <p:txBody>
          <a:bodyPr/>
          <a:lstStyle/>
          <a:p>
            <a:pPr>
              <a:lnSpc>
                <a:spcPct val="90000"/>
              </a:lnSpc>
            </a:pPr>
            <a:r>
              <a:rPr lang="en-US" sz="2400" dirty="0"/>
              <a:t>Holidays – due date is a holiday initiate payment one day before the holiday</a:t>
            </a:r>
          </a:p>
          <a:p>
            <a:pPr>
              <a:lnSpc>
                <a:spcPct val="90000"/>
              </a:lnSpc>
            </a:pPr>
            <a:r>
              <a:rPr lang="en-US" sz="2400" dirty="0"/>
              <a:t>Proving payment:</a:t>
            </a:r>
          </a:p>
          <a:p>
            <a:pPr lvl="1">
              <a:lnSpc>
                <a:spcPct val="90000"/>
              </a:lnSpc>
            </a:pPr>
            <a:r>
              <a:rPr lang="en-US" sz="2400" dirty="0"/>
              <a:t>Decrease in account balance</a:t>
            </a:r>
          </a:p>
          <a:p>
            <a:pPr lvl="1">
              <a:lnSpc>
                <a:spcPct val="90000"/>
              </a:lnSpc>
            </a:pPr>
            <a:r>
              <a:rPr lang="en-US" sz="2400" dirty="0"/>
              <a:t>Amount and date of transfer and </a:t>
            </a:r>
          </a:p>
          <a:p>
            <a:pPr lvl="1">
              <a:lnSpc>
                <a:spcPct val="90000"/>
              </a:lnSpc>
            </a:pPr>
            <a:r>
              <a:rPr lang="en-US" sz="2400" dirty="0"/>
              <a:t>U.S. Government as the payee</a:t>
            </a:r>
          </a:p>
          <a:p>
            <a:pPr>
              <a:lnSpc>
                <a:spcPct val="90000"/>
              </a:lnSpc>
            </a:pPr>
            <a:r>
              <a:rPr lang="en-US" sz="2400" dirty="0"/>
              <a:t>No Refunds of overpayments will be made through EFTPS.  Use current process of filing form 843, Claim for Refund and Request for Abatement and 941X supporting statement</a:t>
            </a:r>
          </a:p>
          <a:p>
            <a:pPr>
              <a:lnSpc>
                <a:spcPct val="90000"/>
              </a:lnSpc>
            </a:pPr>
            <a:r>
              <a:rPr lang="en-US" sz="2400" dirty="0" smtClean="0"/>
              <a:t>If waiting for the refund would become a ‘Hardship’ </a:t>
            </a:r>
          </a:p>
          <a:p>
            <a:pPr lvl="1">
              <a:lnSpc>
                <a:spcPct val="90000"/>
              </a:lnSpc>
            </a:pPr>
            <a:r>
              <a:rPr lang="en-US" sz="2400" dirty="0" smtClean="0"/>
              <a:t>File Form </a:t>
            </a:r>
            <a:r>
              <a:rPr lang="en-US" sz="2400" dirty="0"/>
              <a:t>911, Application for Taxpayer Assistance </a:t>
            </a:r>
            <a:r>
              <a:rPr lang="en-US" sz="2400" dirty="0" smtClean="0"/>
              <a:t>Order</a:t>
            </a:r>
          </a:p>
          <a:p>
            <a:pPr>
              <a:lnSpc>
                <a:spcPct val="90000"/>
              </a:lnSpc>
            </a:pPr>
            <a:r>
              <a:rPr lang="en-US" sz="2400" dirty="0" smtClean="0"/>
              <a:t>Keep accurate records</a:t>
            </a:r>
          </a:p>
          <a:p>
            <a:pPr lvl="1">
              <a:lnSpc>
                <a:spcPct val="90000"/>
              </a:lnSpc>
            </a:pPr>
            <a:endParaRPr lang="en-US" sz="2400" dirty="0"/>
          </a:p>
          <a:p>
            <a:pPr>
              <a:lnSpc>
                <a:spcPct val="90000"/>
              </a:lnSpc>
              <a:buNone/>
            </a:pPr>
            <a:endParaRPr lang="en-US"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29DDA6D8-B981-472D-B074-C069A09B6245}" type="slidenum">
              <a:rPr lang="en-US"/>
              <a:pPr/>
              <a:t>11</a:t>
            </a:fld>
            <a:endParaRPr lang="en-US"/>
          </a:p>
        </p:txBody>
      </p:sp>
      <p:sp>
        <p:nvSpPr>
          <p:cNvPr id="108546" name="Rectangle 2"/>
          <p:cNvSpPr>
            <a:spLocks noGrp="1" noChangeArrowheads="1"/>
          </p:cNvSpPr>
          <p:nvPr>
            <p:ph type="title"/>
          </p:nvPr>
        </p:nvSpPr>
        <p:spPr>
          <a:xfrm>
            <a:off x="457200" y="457200"/>
            <a:ext cx="8229600" cy="685800"/>
          </a:xfrm>
        </p:spPr>
        <p:txBody>
          <a:bodyPr/>
          <a:lstStyle/>
          <a:p>
            <a:pPr algn="ctr"/>
            <a:r>
              <a:rPr lang="en-US" sz="4000"/>
              <a:t>PENALTIES</a:t>
            </a:r>
          </a:p>
        </p:txBody>
      </p:sp>
      <p:sp>
        <p:nvSpPr>
          <p:cNvPr id="108547" name="Rectangle 3"/>
          <p:cNvSpPr>
            <a:spLocks noGrp="1" noChangeArrowheads="1"/>
          </p:cNvSpPr>
          <p:nvPr>
            <p:ph type="body" idx="1"/>
          </p:nvPr>
        </p:nvSpPr>
        <p:spPr>
          <a:xfrm>
            <a:off x="381000" y="1219200"/>
            <a:ext cx="8305800" cy="5410200"/>
          </a:xfrm>
        </p:spPr>
        <p:txBody>
          <a:bodyPr/>
          <a:lstStyle/>
          <a:p>
            <a:r>
              <a:rPr lang="en-US" sz="2800" dirty="0"/>
              <a:t>Failure to Deposit Timely:</a:t>
            </a:r>
          </a:p>
          <a:p>
            <a:pPr lvl="1"/>
            <a:r>
              <a:rPr lang="en-US" sz="2400" dirty="0"/>
              <a:t>2% of under deposited amount if deposited within 5 days of due date</a:t>
            </a:r>
          </a:p>
          <a:p>
            <a:pPr lvl="1"/>
            <a:r>
              <a:rPr lang="en-US" sz="2400" dirty="0"/>
              <a:t>5% if 6-15 days</a:t>
            </a:r>
          </a:p>
          <a:p>
            <a:pPr lvl="1"/>
            <a:r>
              <a:rPr lang="en-US" sz="2400" dirty="0"/>
              <a:t>10% more than 15 days after due date or made within 10 days of IRS notice or made to an unauthorized institution or directly to the IRS. Also applies to paper filing if required to file electronically</a:t>
            </a:r>
          </a:p>
          <a:p>
            <a:pPr lvl="1"/>
            <a:r>
              <a:rPr lang="en-US" sz="2400" dirty="0"/>
              <a:t>15% if not paid within 10 days of receiving IRS notice</a:t>
            </a:r>
          </a:p>
          <a:p>
            <a:pPr lvl="1"/>
            <a:r>
              <a:rPr lang="en-US" sz="2400" dirty="0"/>
              <a:t>If using a payroll service liability remains on the employer</a:t>
            </a:r>
          </a:p>
          <a:p>
            <a:pPr lvl="1"/>
            <a:endParaRPr lang="en-US" sz="2400" dirty="0"/>
          </a:p>
          <a:p>
            <a:pPr lvl="1"/>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59CCF221-102C-4297-98CC-7802A8910380}" type="slidenum">
              <a:rPr lang="en-US"/>
              <a:pPr/>
              <a:t>12</a:t>
            </a:fld>
            <a:endParaRPr lang="en-US"/>
          </a:p>
        </p:txBody>
      </p:sp>
      <p:sp>
        <p:nvSpPr>
          <p:cNvPr id="109570" name="Rectangle 2"/>
          <p:cNvSpPr>
            <a:spLocks noGrp="1" noChangeArrowheads="1"/>
          </p:cNvSpPr>
          <p:nvPr>
            <p:ph type="title"/>
          </p:nvPr>
        </p:nvSpPr>
        <p:spPr>
          <a:xfrm>
            <a:off x="457200" y="457200"/>
            <a:ext cx="8229600" cy="685800"/>
          </a:xfrm>
        </p:spPr>
        <p:txBody>
          <a:bodyPr/>
          <a:lstStyle/>
          <a:p>
            <a:pPr algn="ctr"/>
            <a:r>
              <a:rPr lang="en-US" sz="4000"/>
              <a:t>PENALTIES (cont.)</a:t>
            </a:r>
          </a:p>
        </p:txBody>
      </p:sp>
      <p:sp>
        <p:nvSpPr>
          <p:cNvPr id="109571" name="Rectangle 3"/>
          <p:cNvSpPr>
            <a:spLocks noGrp="1" noChangeArrowheads="1"/>
          </p:cNvSpPr>
          <p:nvPr>
            <p:ph type="body" idx="1"/>
          </p:nvPr>
        </p:nvSpPr>
        <p:spPr>
          <a:xfrm>
            <a:off x="381000" y="1600200"/>
            <a:ext cx="8305800" cy="5105400"/>
          </a:xfrm>
        </p:spPr>
        <p:txBody>
          <a:bodyPr/>
          <a:lstStyle/>
          <a:p>
            <a:pPr>
              <a:lnSpc>
                <a:spcPct val="90000"/>
              </a:lnSpc>
            </a:pPr>
            <a:r>
              <a:rPr lang="en-US" dirty="0"/>
              <a:t>How Penalties are applied:</a:t>
            </a:r>
          </a:p>
          <a:p>
            <a:pPr lvl="1">
              <a:lnSpc>
                <a:spcPct val="90000"/>
              </a:lnSpc>
            </a:pPr>
            <a:r>
              <a:rPr lang="en-US" sz="3200" dirty="0"/>
              <a:t>IRS is required to apply deposits to the most recent period within the tax period to which the deposit relates</a:t>
            </a:r>
          </a:p>
          <a:p>
            <a:pPr lvl="2">
              <a:lnSpc>
                <a:spcPct val="90000"/>
              </a:lnSpc>
            </a:pPr>
            <a:r>
              <a:rPr lang="en-US" sz="3200" dirty="0"/>
              <a:t>Enacted by Congress to reduce the change of facing multiple failure-to-deposit penalties under the previous system</a:t>
            </a:r>
          </a:p>
          <a:p>
            <a:pPr lvl="2">
              <a:lnSpc>
                <a:spcPct val="90000"/>
              </a:lnSpc>
            </a:pPr>
            <a:r>
              <a:rPr lang="en-US" sz="3200" dirty="0"/>
              <a:t>Rules apply to 940, 941, 943 and 1042</a:t>
            </a:r>
          </a:p>
          <a:p>
            <a:pPr>
              <a:lnSpc>
                <a:spcPct val="90000"/>
              </a:lnSpc>
              <a:buFont typeface="Wingdings" pitchFamily="2" charset="2"/>
              <a:buNone/>
            </a:pPr>
            <a:r>
              <a:rPr lang="en-US" sz="1400" dirty="0"/>
              <a:t>See page </a:t>
            </a:r>
            <a:r>
              <a:rPr lang="en-US" sz="1400" dirty="0" smtClean="0"/>
              <a:t>8-20 </a:t>
            </a:r>
            <a:r>
              <a:rPr lang="en-US" sz="1400" dirty="0"/>
              <a:t>for examples</a:t>
            </a:r>
          </a:p>
          <a:p>
            <a:pPr>
              <a:lnSpc>
                <a:spcPct val="90000"/>
              </a:lnSpc>
            </a:pPr>
            <a:endParaRPr lang="en-US" sz="2400" dirty="0"/>
          </a:p>
          <a:p>
            <a:pPr>
              <a:lnSpc>
                <a:spcPct val="90000"/>
              </a:lnSpc>
              <a:buFont typeface="Wingdings" pitchFamily="2" charset="2"/>
              <a:buNone/>
            </a:pPr>
            <a:endParaRPr lang="en-US"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99BBDC8-2BF5-48CA-A480-61DC9C6EB1C9}" type="slidenum">
              <a:rPr lang="en-US"/>
              <a:pPr/>
              <a:t>13</a:t>
            </a:fld>
            <a:endParaRPr lang="en-US"/>
          </a:p>
        </p:txBody>
      </p:sp>
      <p:sp>
        <p:nvSpPr>
          <p:cNvPr id="110594" name="Rectangle 2"/>
          <p:cNvSpPr>
            <a:spLocks noGrp="1" noChangeArrowheads="1"/>
          </p:cNvSpPr>
          <p:nvPr>
            <p:ph type="title"/>
          </p:nvPr>
        </p:nvSpPr>
        <p:spPr>
          <a:xfrm>
            <a:off x="457200" y="457200"/>
            <a:ext cx="8229600" cy="685800"/>
          </a:xfrm>
        </p:spPr>
        <p:txBody>
          <a:bodyPr/>
          <a:lstStyle/>
          <a:p>
            <a:pPr algn="ctr"/>
            <a:r>
              <a:rPr lang="en-US" sz="4000"/>
              <a:t>PENALTIES (cont.)</a:t>
            </a:r>
          </a:p>
        </p:txBody>
      </p:sp>
      <p:sp>
        <p:nvSpPr>
          <p:cNvPr id="110595" name="Rectangle 3"/>
          <p:cNvSpPr>
            <a:spLocks noGrp="1" noChangeArrowheads="1"/>
          </p:cNvSpPr>
          <p:nvPr>
            <p:ph type="body" idx="1"/>
          </p:nvPr>
        </p:nvSpPr>
        <p:spPr>
          <a:xfrm>
            <a:off x="457200" y="1219200"/>
            <a:ext cx="8229600" cy="4648200"/>
          </a:xfrm>
        </p:spPr>
        <p:txBody>
          <a:bodyPr/>
          <a:lstStyle/>
          <a:p>
            <a:pPr>
              <a:lnSpc>
                <a:spcPct val="90000"/>
              </a:lnSpc>
            </a:pPr>
            <a:r>
              <a:rPr lang="en-US" sz="2800" dirty="0"/>
              <a:t>Failure to Withhold Penalty (know as Trust Fund Recovery Penalty)</a:t>
            </a:r>
          </a:p>
          <a:p>
            <a:pPr lvl="1">
              <a:lnSpc>
                <a:spcPct val="90000"/>
              </a:lnSpc>
            </a:pPr>
            <a:r>
              <a:rPr lang="en-US" sz="2400" dirty="0" smtClean="0"/>
              <a:t>100% of liability is the penalty (yikes)</a:t>
            </a:r>
            <a:endParaRPr lang="en-US" sz="2400" dirty="0"/>
          </a:p>
          <a:p>
            <a:pPr lvl="1">
              <a:lnSpc>
                <a:spcPct val="90000"/>
              </a:lnSpc>
            </a:pPr>
            <a:r>
              <a:rPr lang="en-US" sz="2400" dirty="0"/>
              <a:t>Responsible </a:t>
            </a:r>
            <a:r>
              <a:rPr lang="en-US" sz="2400" dirty="0" smtClean="0"/>
              <a:t>party (must have acted willfully..)</a:t>
            </a:r>
            <a:endParaRPr lang="en-US" sz="2400" dirty="0"/>
          </a:p>
          <a:p>
            <a:pPr lvl="1">
              <a:lnSpc>
                <a:spcPct val="90000"/>
              </a:lnSpc>
            </a:pPr>
            <a:r>
              <a:rPr lang="en-US" sz="2400" dirty="0"/>
              <a:t>Cannot be imposed without first being notified by IRS at least 60 days in advance</a:t>
            </a:r>
          </a:p>
          <a:p>
            <a:pPr lvl="1">
              <a:lnSpc>
                <a:spcPct val="90000"/>
              </a:lnSpc>
            </a:pPr>
            <a:r>
              <a:rPr lang="en-US" sz="2400" dirty="0"/>
              <a:t>Liability may be shared</a:t>
            </a:r>
            <a:endParaRPr lang="en-US" dirty="0"/>
          </a:p>
          <a:p>
            <a:pPr>
              <a:lnSpc>
                <a:spcPct val="90000"/>
              </a:lnSpc>
            </a:pPr>
            <a:r>
              <a:rPr lang="en-US" dirty="0"/>
              <a:t>Criminal penalties</a:t>
            </a:r>
          </a:p>
          <a:p>
            <a:pPr lvl="1">
              <a:lnSpc>
                <a:spcPct val="90000"/>
              </a:lnSpc>
            </a:pPr>
            <a:r>
              <a:rPr lang="en-US" dirty="0"/>
              <a:t>In addition to the 100% penalty , if willful fine up to $10k plus imprisonment for up to 5 years</a:t>
            </a:r>
          </a:p>
          <a:p>
            <a:pPr lvl="1">
              <a:lnSpc>
                <a:spcPct val="90000"/>
              </a:lnSpc>
            </a:pPr>
            <a:endParaRPr lang="en-US" dirty="0"/>
          </a:p>
          <a:p>
            <a:pPr>
              <a:lnSpc>
                <a:spcPct val="90000"/>
              </a:lnSpc>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9AF59153-CE26-4C96-A7D2-2B121114402F}" type="slidenum">
              <a:rPr lang="en-US"/>
              <a:pPr/>
              <a:t>14</a:t>
            </a:fld>
            <a:endParaRPr lang="en-US"/>
          </a:p>
        </p:txBody>
      </p:sp>
      <p:sp>
        <p:nvSpPr>
          <p:cNvPr id="111618" name="Rectangle 2"/>
          <p:cNvSpPr>
            <a:spLocks noGrp="1" noChangeArrowheads="1"/>
          </p:cNvSpPr>
          <p:nvPr>
            <p:ph type="title"/>
          </p:nvPr>
        </p:nvSpPr>
        <p:spPr>
          <a:xfrm>
            <a:off x="457200" y="457200"/>
            <a:ext cx="8229600" cy="609600"/>
          </a:xfrm>
        </p:spPr>
        <p:txBody>
          <a:bodyPr/>
          <a:lstStyle/>
          <a:p>
            <a:pPr algn="ctr"/>
            <a:r>
              <a:rPr lang="en-US" sz="4000"/>
              <a:t>EMPLOYMENT TAX RETURNS</a:t>
            </a:r>
          </a:p>
        </p:txBody>
      </p:sp>
      <p:sp>
        <p:nvSpPr>
          <p:cNvPr id="111619" name="Rectangle 3"/>
          <p:cNvSpPr>
            <a:spLocks noGrp="1" noChangeArrowheads="1"/>
          </p:cNvSpPr>
          <p:nvPr>
            <p:ph type="body" idx="1"/>
          </p:nvPr>
        </p:nvSpPr>
        <p:spPr>
          <a:xfrm>
            <a:off x="381000" y="1219200"/>
            <a:ext cx="8305800" cy="5105400"/>
          </a:xfrm>
        </p:spPr>
        <p:txBody>
          <a:bodyPr/>
          <a:lstStyle/>
          <a:p>
            <a:r>
              <a:rPr lang="en-US" dirty="0"/>
              <a:t>Form 941 – </a:t>
            </a:r>
            <a:r>
              <a:rPr lang="en-US" i="1" dirty="0"/>
              <a:t>Employer’s Quarterly Federal Tax Return</a:t>
            </a:r>
          </a:p>
          <a:p>
            <a:r>
              <a:rPr lang="en-US" dirty="0"/>
              <a:t>Exempt from filing 941</a:t>
            </a:r>
          </a:p>
          <a:p>
            <a:pPr lvl="1"/>
            <a:r>
              <a:rPr lang="en-US" dirty="0"/>
              <a:t>Seasonal employers</a:t>
            </a:r>
          </a:p>
          <a:p>
            <a:pPr lvl="1"/>
            <a:r>
              <a:rPr lang="en-US" dirty="0"/>
              <a:t>Those withholding </a:t>
            </a:r>
            <a:r>
              <a:rPr lang="en-US" dirty="0" smtClean="0"/>
              <a:t>non-payroll </a:t>
            </a:r>
            <a:r>
              <a:rPr lang="en-US" dirty="0"/>
              <a:t>taxes</a:t>
            </a:r>
          </a:p>
          <a:p>
            <a:pPr lvl="1"/>
            <a:r>
              <a:rPr lang="en-US" dirty="0"/>
              <a:t>Employers of domestic workers</a:t>
            </a:r>
          </a:p>
          <a:p>
            <a:pPr lvl="1"/>
            <a:r>
              <a:rPr lang="en-US" dirty="0"/>
              <a:t>Agricultural employers</a:t>
            </a:r>
          </a:p>
          <a:p>
            <a:pPr lvl="1"/>
            <a:r>
              <a:rPr lang="en-US" dirty="0"/>
              <a:t>Employers with employment tax liabilities of $1000 or less</a:t>
            </a:r>
          </a:p>
          <a:p>
            <a:pPr lvl="1">
              <a:buFont typeface="Wingdings" pitchFamily="2" charset="2"/>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738D33DF-0D30-417D-80BE-43E4B18B7EE1}" type="slidenum">
              <a:rPr lang="en-US"/>
              <a:pPr/>
              <a:t>15</a:t>
            </a:fld>
            <a:endParaRPr lang="en-US"/>
          </a:p>
        </p:txBody>
      </p:sp>
      <p:sp>
        <p:nvSpPr>
          <p:cNvPr id="112642" name="Rectangle 2"/>
          <p:cNvSpPr>
            <a:spLocks noGrp="1" noChangeArrowheads="1"/>
          </p:cNvSpPr>
          <p:nvPr>
            <p:ph type="title"/>
          </p:nvPr>
        </p:nvSpPr>
        <p:spPr>
          <a:xfrm>
            <a:off x="457200" y="457200"/>
            <a:ext cx="8229600" cy="914400"/>
          </a:xfrm>
        </p:spPr>
        <p:txBody>
          <a:bodyPr/>
          <a:lstStyle/>
          <a:p>
            <a:pPr algn="ctr"/>
            <a:r>
              <a:rPr lang="en-US" sz="3600"/>
              <a:t>MERGERS/ACQUSITIONS OR BUSINESS REORGANIZATION</a:t>
            </a:r>
          </a:p>
        </p:txBody>
      </p:sp>
      <p:sp>
        <p:nvSpPr>
          <p:cNvPr id="112643" name="Rectangle 3"/>
          <p:cNvSpPr>
            <a:spLocks noGrp="1" noChangeArrowheads="1"/>
          </p:cNvSpPr>
          <p:nvPr>
            <p:ph type="body" idx="1"/>
          </p:nvPr>
        </p:nvSpPr>
        <p:spPr>
          <a:xfrm>
            <a:off x="457200" y="1524000"/>
            <a:ext cx="8229600" cy="4800600"/>
          </a:xfrm>
        </p:spPr>
        <p:txBody>
          <a:bodyPr/>
          <a:lstStyle/>
          <a:p>
            <a:pPr>
              <a:lnSpc>
                <a:spcPct val="90000"/>
              </a:lnSpc>
            </a:pPr>
            <a:r>
              <a:rPr lang="en-US"/>
              <a:t>Impact on tax filings</a:t>
            </a:r>
          </a:p>
          <a:p>
            <a:pPr lvl="1">
              <a:lnSpc>
                <a:spcPct val="90000"/>
              </a:lnSpc>
            </a:pPr>
            <a:r>
              <a:rPr lang="en-US"/>
              <a:t>Successor employer</a:t>
            </a:r>
          </a:p>
          <a:p>
            <a:pPr lvl="1">
              <a:lnSpc>
                <a:spcPct val="90000"/>
              </a:lnSpc>
            </a:pPr>
            <a:r>
              <a:rPr lang="en-US"/>
              <a:t>Predecessor employer</a:t>
            </a:r>
          </a:p>
          <a:p>
            <a:pPr lvl="1">
              <a:lnSpc>
                <a:spcPct val="90000"/>
              </a:lnSpc>
            </a:pPr>
            <a:r>
              <a:rPr lang="en-US"/>
              <a:t>Surviving entity</a:t>
            </a:r>
          </a:p>
          <a:p>
            <a:pPr>
              <a:lnSpc>
                <a:spcPct val="90000"/>
              </a:lnSpc>
            </a:pPr>
            <a:r>
              <a:rPr lang="en-US"/>
              <a:t>Filing forms 941, 940, W-2 and schedule D</a:t>
            </a:r>
          </a:p>
          <a:p>
            <a:pPr>
              <a:lnSpc>
                <a:spcPct val="90000"/>
              </a:lnSpc>
            </a:pPr>
            <a:r>
              <a:rPr lang="en-US"/>
              <a:t>Surviving corp. files schedule D after filing forms W-2 </a:t>
            </a:r>
          </a:p>
          <a:p>
            <a:pPr>
              <a:lnSpc>
                <a:spcPct val="90000"/>
              </a:lnSpc>
            </a:pPr>
            <a:r>
              <a:rPr lang="en-US"/>
              <a:t>Acquired corp. should file schedule D with final 941 return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40E7BCFB-FC85-40C3-A2F3-C7630BFCAD3B}" type="slidenum">
              <a:rPr lang="en-US"/>
              <a:pPr/>
              <a:t>16</a:t>
            </a:fld>
            <a:endParaRPr lang="en-US"/>
          </a:p>
        </p:txBody>
      </p:sp>
      <p:sp>
        <p:nvSpPr>
          <p:cNvPr id="113666" name="Rectangle 2"/>
          <p:cNvSpPr>
            <a:spLocks noGrp="1" noChangeArrowheads="1"/>
          </p:cNvSpPr>
          <p:nvPr>
            <p:ph type="title"/>
          </p:nvPr>
        </p:nvSpPr>
        <p:spPr>
          <a:xfrm>
            <a:off x="457200" y="457200"/>
            <a:ext cx="8229600" cy="838200"/>
          </a:xfrm>
        </p:spPr>
        <p:txBody>
          <a:bodyPr/>
          <a:lstStyle/>
          <a:p>
            <a:pPr algn="ctr"/>
            <a:r>
              <a:rPr lang="en-US" sz="3600"/>
              <a:t>MERGERS/ACQUSITIONS OR BUSINESS REORGANIZATION (cont.)</a:t>
            </a:r>
          </a:p>
        </p:txBody>
      </p:sp>
      <p:sp>
        <p:nvSpPr>
          <p:cNvPr id="113667" name="Rectangle 3"/>
          <p:cNvSpPr>
            <a:spLocks noGrp="1" noChangeArrowheads="1"/>
          </p:cNvSpPr>
          <p:nvPr>
            <p:ph type="body" idx="1"/>
          </p:nvPr>
        </p:nvSpPr>
        <p:spPr>
          <a:xfrm>
            <a:off x="381000" y="1524000"/>
            <a:ext cx="8305800" cy="4953000"/>
          </a:xfrm>
        </p:spPr>
        <p:txBody>
          <a:bodyPr/>
          <a:lstStyle/>
          <a:p>
            <a:r>
              <a:rPr lang="en-US" sz="2400"/>
              <a:t>Successor hire predecessor’s employees – 2 procedures; standard and alternate</a:t>
            </a:r>
          </a:p>
          <a:p>
            <a:pPr lvl="1"/>
            <a:r>
              <a:rPr lang="en-US" sz="2400"/>
              <a:t>Standard Procedure</a:t>
            </a:r>
          </a:p>
          <a:p>
            <a:pPr lvl="2"/>
            <a:r>
              <a:rPr lang="en-US"/>
              <a:t>Each file form 941 for the quarter of acquisition reporting only what they paid/withheld</a:t>
            </a:r>
          </a:p>
          <a:p>
            <a:pPr lvl="2"/>
            <a:r>
              <a:rPr lang="en-US"/>
              <a:t>If predecessor goes out of business it must file a “final” form 941, this procedure no schedule D required</a:t>
            </a:r>
          </a:p>
          <a:p>
            <a:pPr lvl="2"/>
            <a:r>
              <a:rPr lang="en-US"/>
              <a:t>Files form W-2</a:t>
            </a:r>
          </a:p>
          <a:p>
            <a:pPr lvl="1"/>
            <a:r>
              <a:rPr lang="en-US" sz="2400"/>
              <a:t>Alternate Procedure</a:t>
            </a:r>
          </a:p>
          <a:p>
            <a:pPr lvl="2"/>
            <a:r>
              <a:rPr lang="en-US"/>
              <a:t>Both agree that predecessor will not have to report wages/taxes for EEs hired by the successor on form W2</a:t>
            </a:r>
          </a:p>
          <a:p>
            <a:pPr lvl="2"/>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Special Procedure for retroactive ‘excess transit benefits’ for 2012</a:t>
            </a:r>
            <a:endParaRPr lang="en-US" sz="3600" dirty="0"/>
          </a:p>
        </p:txBody>
      </p:sp>
      <p:sp>
        <p:nvSpPr>
          <p:cNvPr id="3" name="Content Placeholder 2"/>
          <p:cNvSpPr>
            <a:spLocks noGrp="1"/>
          </p:cNvSpPr>
          <p:nvPr>
            <p:ph idx="1"/>
          </p:nvPr>
        </p:nvSpPr>
        <p:spPr/>
        <p:txBody>
          <a:bodyPr/>
          <a:lstStyle/>
          <a:p>
            <a:r>
              <a:rPr lang="en-US" dirty="0" smtClean="0"/>
              <a:t>Retroactive, nontaxable transit went from $125 to $240 a month…thanks for that…</a:t>
            </a:r>
          </a:p>
          <a:p>
            <a:r>
              <a:rPr lang="en-US" dirty="0" smtClean="0"/>
              <a:t>Special procedure allowed ER to correct taxable wages and FICA for all 4 quarters of 2012 on Q4 941, instead of 4 941Xs.</a:t>
            </a:r>
          </a:p>
          <a:p>
            <a:pPr lvl="1"/>
            <a:r>
              <a:rPr lang="en-US" dirty="0" smtClean="0"/>
              <a:t>Had to refund over-withheld FICA to EEs</a:t>
            </a:r>
          </a:p>
          <a:p>
            <a:pPr lvl="1"/>
            <a:r>
              <a:rPr lang="en-US" dirty="0" smtClean="0"/>
              <a:t>Did not require statements from EEs that they hadn’t already gotten a refund.</a:t>
            </a:r>
            <a:endParaRPr lang="en-US" dirty="0"/>
          </a:p>
        </p:txBody>
      </p:sp>
      <p:sp>
        <p:nvSpPr>
          <p:cNvPr id="4" name="Slide Number Placeholder 3"/>
          <p:cNvSpPr>
            <a:spLocks noGrp="1"/>
          </p:cNvSpPr>
          <p:nvPr>
            <p:ph type="sldNum" sz="quarter" idx="11"/>
          </p:nvPr>
        </p:nvSpPr>
        <p:spPr/>
        <p:txBody>
          <a:bodyPr/>
          <a:lstStyle/>
          <a:p>
            <a:fld id="{4553AAC9-DE9A-45E8-AF29-78B68A9A7D7D}" type="slidenum">
              <a:rPr lang="en-US" smtClean="0"/>
              <a:pPr/>
              <a:t>17</a:t>
            </a:fld>
            <a:endParaRPr lang="en-US"/>
          </a:p>
        </p:txBody>
      </p:sp>
    </p:spTree>
    <p:extLst>
      <p:ext uri="{BB962C8B-B14F-4D97-AF65-F5344CB8AC3E}">
        <p14:creationId xmlns:p14="http://schemas.microsoft.com/office/powerpoint/2010/main" xmlns="" val="16892646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7295D011-04DF-4F75-B04A-925B3C093E4F}" type="slidenum">
              <a:rPr lang="en-US"/>
              <a:pPr/>
              <a:t>18</a:t>
            </a:fld>
            <a:endParaRPr lang="en-US"/>
          </a:p>
        </p:txBody>
      </p:sp>
      <p:sp>
        <p:nvSpPr>
          <p:cNvPr id="114690" name="Rectangle 2"/>
          <p:cNvSpPr>
            <a:spLocks noGrp="1" noChangeArrowheads="1"/>
          </p:cNvSpPr>
          <p:nvPr>
            <p:ph type="title"/>
          </p:nvPr>
        </p:nvSpPr>
        <p:spPr>
          <a:xfrm>
            <a:off x="457200" y="457200"/>
            <a:ext cx="8229600" cy="685800"/>
          </a:xfrm>
        </p:spPr>
        <p:txBody>
          <a:bodyPr/>
          <a:lstStyle/>
          <a:p>
            <a:pPr algn="ctr"/>
            <a:r>
              <a:rPr lang="en-US" sz="4000"/>
              <a:t>FILING FORM 941</a:t>
            </a:r>
          </a:p>
        </p:txBody>
      </p:sp>
      <p:sp>
        <p:nvSpPr>
          <p:cNvPr id="114691" name="Rectangle 3"/>
          <p:cNvSpPr>
            <a:spLocks noGrp="1" noChangeArrowheads="1"/>
          </p:cNvSpPr>
          <p:nvPr>
            <p:ph type="body" idx="1"/>
          </p:nvPr>
        </p:nvSpPr>
        <p:spPr>
          <a:xfrm>
            <a:off x="381000" y="1143000"/>
            <a:ext cx="8305800" cy="5486400"/>
          </a:xfrm>
        </p:spPr>
        <p:txBody>
          <a:bodyPr/>
          <a:lstStyle/>
          <a:p>
            <a:pPr>
              <a:lnSpc>
                <a:spcPct val="90000"/>
              </a:lnSpc>
            </a:pPr>
            <a:r>
              <a:rPr lang="en-US"/>
              <a:t>Usually due by the last day of the first month following the quarter</a:t>
            </a:r>
          </a:p>
          <a:p>
            <a:pPr lvl="1">
              <a:lnSpc>
                <a:spcPct val="90000"/>
              </a:lnSpc>
            </a:pPr>
            <a:r>
              <a:rPr lang="en-US"/>
              <a:t>Automatic extension until the 10</a:t>
            </a:r>
            <a:r>
              <a:rPr lang="en-US" baseline="30000"/>
              <a:t>th</a:t>
            </a:r>
            <a:r>
              <a:rPr lang="en-US"/>
              <a:t> of the following month if deposits are made on time</a:t>
            </a:r>
          </a:p>
          <a:p>
            <a:pPr lvl="1">
              <a:lnSpc>
                <a:spcPct val="90000"/>
              </a:lnSpc>
            </a:pPr>
            <a:r>
              <a:rPr lang="en-US"/>
              <a:t>Saturdays, Sundays, and holidays – due date is next business day</a:t>
            </a:r>
          </a:p>
          <a:p>
            <a:pPr lvl="1">
              <a:lnSpc>
                <a:spcPct val="90000"/>
              </a:lnSpc>
            </a:pPr>
            <a:r>
              <a:rPr lang="en-US"/>
              <a:t>Postmark – certified or registered mail recommended</a:t>
            </a:r>
          </a:p>
          <a:p>
            <a:pPr lvl="1">
              <a:lnSpc>
                <a:spcPct val="90000"/>
              </a:lnSpc>
            </a:pPr>
            <a:r>
              <a:rPr lang="en-US"/>
              <a:t>Designated PDSs</a:t>
            </a:r>
          </a:p>
          <a:p>
            <a:pPr lvl="2">
              <a:lnSpc>
                <a:spcPct val="90000"/>
              </a:lnSpc>
            </a:pPr>
            <a:r>
              <a:rPr lang="en-US"/>
              <a:t>DHL Worldwide Express</a:t>
            </a:r>
          </a:p>
          <a:p>
            <a:pPr lvl="2">
              <a:lnSpc>
                <a:spcPct val="90000"/>
              </a:lnSpc>
            </a:pPr>
            <a:r>
              <a:rPr lang="en-US"/>
              <a:t>Federal Express</a:t>
            </a:r>
          </a:p>
          <a:p>
            <a:pPr lvl="2">
              <a:lnSpc>
                <a:spcPct val="90000"/>
              </a:lnSpc>
            </a:pPr>
            <a:r>
              <a:rPr lang="en-US"/>
              <a:t>UPS</a:t>
            </a:r>
          </a:p>
          <a:p>
            <a:pPr lvl="1">
              <a:lnSpc>
                <a:spcPct val="90000"/>
              </a:lnSpc>
            </a:pP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6D4383F5-5DA5-43BF-AB8A-9A7BE48C1C19}" type="slidenum">
              <a:rPr lang="en-US"/>
              <a:pPr/>
              <a:t>19</a:t>
            </a:fld>
            <a:endParaRPr lang="en-US"/>
          </a:p>
        </p:txBody>
      </p:sp>
      <p:sp>
        <p:nvSpPr>
          <p:cNvPr id="115714" name="Rectangle 2"/>
          <p:cNvSpPr>
            <a:spLocks noGrp="1" noChangeArrowheads="1"/>
          </p:cNvSpPr>
          <p:nvPr>
            <p:ph type="title"/>
          </p:nvPr>
        </p:nvSpPr>
        <p:spPr>
          <a:xfrm>
            <a:off x="457200" y="457200"/>
            <a:ext cx="8229600" cy="685800"/>
          </a:xfrm>
        </p:spPr>
        <p:txBody>
          <a:bodyPr/>
          <a:lstStyle/>
          <a:p>
            <a:pPr algn="ctr"/>
            <a:r>
              <a:rPr lang="en-US" sz="4000"/>
              <a:t>FILING FORM 941</a:t>
            </a:r>
          </a:p>
        </p:txBody>
      </p:sp>
      <p:sp>
        <p:nvSpPr>
          <p:cNvPr id="115715" name="Rectangle 3"/>
          <p:cNvSpPr>
            <a:spLocks noGrp="1" noChangeArrowheads="1"/>
          </p:cNvSpPr>
          <p:nvPr>
            <p:ph type="body" idx="1"/>
          </p:nvPr>
        </p:nvSpPr>
        <p:spPr>
          <a:xfrm>
            <a:off x="381000" y="1066800"/>
            <a:ext cx="8305800" cy="5562600"/>
          </a:xfrm>
        </p:spPr>
        <p:txBody>
          <a:bodyPr/>
          <a:lstStyle/>
          <a:p>
            <a:pPr>
              <a:lnSpc>
                <a:spcPct val="90000"/>
              </a:lnSpc>
            </a:pPr>
            <a:r>
              <a:rPr lang="en-US" sz="2400" dirty="0"/>
              <a:t>Filed with IRS office assigned to the employers region</a:t>
            </a:r>
          </a:p>
          <a:p>
            <a:pPr>
              <a:lnSpc>
                <a:spcPct val="90000"/>
              </a:lnSpc>
            </a:pPr>
            <a:r>
              <a:rPr lang="en-US" sz="2400" dirty="0"/>
              <a:t>Line by line instruction for form 941, pages </a:t>
            </a:r>
            <a:r>
              <a:rPr lang="en-US" sz="2400" dirty="0" smtClean="0"/>
              <a:t>8-35 </a:t>
            </a:r>
            <a:r>
              <a:rPr lang="en-US" sz="2400" dirty="0"/>
              <a:t>to </a:t>
            </a:r>
            <a:r>
              <a:rPr lang="en-US" sz="2400" dirty="0" smtClean="0"/>
              <a:t>8-38 </a:t>
            </a:r>
            <a:r>
              <a:rPr lang="en-US" sz="2400" dirty="0"/>
              <a:t>(form on pages </a:t>
            </a:r>
            <a:r>
              <a:rPr lang="en-US" sz="2400" dirty="0" smtClean="0"/>
              <a:t>8-41 </a:t>
            </a:r>
            <a:r>
              <a:rPr lang="en-US" sz="2400" dirty="0"/>
              <a:t>to </a:t>
            </a:r>
            <a:r>
              <a:rPr lang="en-US" sz="2400" dirty="0" smtClean="0"/>
              <a:t>8-42)</a:t>
            </a:r>
            <a:endParaRPr lang="en-US" sz="2400" dirty="0"/>
          </a:p>
          <a:p>
            <a:pPr>
              <a:lnSpc>
                <a:spcPct val="90000"/>
              </a:lnSpc>
            </a:pPr>
            <a:r>
              <a:rPr lang="en-US" sz="2400" dirty="0"/>
              <a:t>Schedule B (page </a:t>
            </a:r>
            <a:r>
              <a:rPr lang="en-US" sz="2400" dirty="0" smtClean="0"/>
              <a:t>8-43)</a:t>
            </a:r>
            <a:endParaRPr lang="en-US" sz="2400" dirty="0"/>
          </a:p>
          <a:p>
            <a:pPr>
              <a:lnSpc>
                <a:spcPct val="90000"/>
              </a:lnSpc>
            </a:pPr>
            <a:r>
              <a:rPr lang="en-US" sz="2400" dirty="0"/>
              <a:t>Form 945 </a:t>
            </a:r>
            <a:r>
              <a:rPr lang="en-US" sz="2400" i="1" dirty="0"/>
              <a:t>“Annual Return of Withheld Federal Income Tax”  </a:t>
            </a:r>
            <a:r>
              <a:rPr lang="en-US" sz="2400" dirty="0"/>
              <a:t>(non payroll)</a:t>
            </a:r>
          </a:p>
          <a:p>
            <a:pPr>
              <a:lnSpc>
                <a:spcPct val="90000"/>
              </a:lnSpc>
            </a:pPr>
            <a:r>
              <a:rPr lang="en-US" sz="2400" dirty="0" smtClean="0"/>
              <a:t>In 2012, IRS no longer required Form </a:t>
            </a:r>
            <a:r>
              <a:rPr lang="en-US" sz="2400" dirty="0"/>
              <a:t>941-M – Monthly reporting for delinquent </a:t>
            </a:r>
            <a:r>
              <a:rPr lang="en-US" sz="2400" dirty="0" smtClean="0"/>
              <a:t>employers </a:t>
            </a:r>
            <a:endParaRPr lang="en-US" sz="2400" dirty="0"/>
          </a:p>
          <a:p>
            <a:pPr>
              <a:lnSpc>
                <a:spcPct val="90000"/>
              </a:lnSpc>
            </a:pPr>
            <a:r>
              <a:rPr lang="en-US" sz="2400" dirty="0"/>
              <a:t>Forms 941PR (Puerto Rico) and 941SS (American Samoa, Guam, Northern Mariana Islands, and Virgin Islands)</a:t>
            </a:r>
          </a:p>
          <a:p>
            <a:pPr>
              <a:lnSpc>
                <a:spcPct val="90000"/>
              </a:lnSpc>
            </a:pPr>
            <a:r>
              <a:rPr lang="en-US" sz="2400" dirty="0"/>
              <a:t>Form 943 – </a:t>
            </a:r>
            <a:r>
              <a:rPr lang="en-US" sz="2400" i="1" dirty="0"/>
              <a:t>“Employer’s Annual Federal Tax Return for Agricultural Employees” </a:t>
            </a:r>
            <a:r>
              <a:rPr lang="en-US" sz="2400" dirty="0"/>
              <a:t>and form 943-A “</a:t>
            </a:r>
            <a:r>
              <a:rPr lang="en-US" sz="2400" i="1" dirty="0"/>
              <a:t>Agricultural Employer’s Record of Federal Tax Liability”</a:t>
            </a:r>
            <a:r>
              <a:rPr lang="en-US" sz="2400" dirty="0"/>
              <a:t> (similar to schedule B)</a:t>
            </a:r>
            <a:endParaRPr lang="en-US" sz="2400" i="1" dirty="0"/>
          </a:p>
          <a:p>
            <a:pPr>
              <a:lnSpc>
                <a:spcPct val="90000"/>
              </a:lnSpc>
              <a:buFont typeface="Wingdings" pitchFamily="2" charset="2"/>
              <a:buNone/>
            </a:pPr>
            <a:endParaRPr lang="en-US" sz="2400"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1C27ADC7-82EB-4F8D-871C-624F1DB8155A}" type="slidenum">
              <a:rPr lang="en-US"/>
              <a:pPr/>
              <a:t>2</a:t>
            </a:fld>
            <a:endParaRPr lang="en-US"/>
          </a:p>
        </p:txBody>
      </p:sp>
      <p:sp>
        <p:nvSpPr>
          <p:cNvPr id="99330" name="Rectangle 2"/>
          <p:cNvSpPr>
            <a:spLocks noGrp="1" noChangeArrowheads="1"/>
          </p:cNvSpPr>
          <p:nvPr>
            <p:ph type="title"/>
          </p:nvPr>
        </p:nvSpPr>
        <p:spPr>
          <a:xfrm>
            <a:off x="457200" y="457200"/>
            <a:ext cx="8229600" cy="990600"/>
          </a:xfrm>
        </p:spPr>
        <p:txBody>
          <a:bodyPr/>
          <a:lstStyle/>
          <a:p>
            <a:pPr algn="ctr"/>
            <a:r>
              <a:rPr lang="en-US" sz="4000"/>
              <a:t>EMPLOYER IDENTIFICATION NUMBER (EIN)</a:t>
            </a:r>
          </a:p>
        </p:txBody>
      </p:sp>
      <p:sp>
        <p:nvSpPr>
          <p:cNvPr id="99331" name="Rectangle 3"/>
          <p:cNvSpPr>
            <a:spLocks noGrp="1" noChangeArrowheads="1"/>
          </p:cNvSpPr>
          <p:nvPr>
            <p:ph type="body" idx="1"/>
          </p:nvPr>
        </p:nvSpPr>
        <p:spPr>
          <a:xfrm>
            <a:off x="381000" y="1524000"/>
            <a:ext cx="8305800" cy="4953000"/>
          </a:xfrm>
        </p:spPr>
        <p:txBody>
          <a:bodyPr/>
          <a:lstStyle/>
          <a:p>
            <a:pPr>
              <a:lnSpc>
                <a:spcPct val="80000"/>
              </a:lnSpc>
            </a:pPr>
            <a:r>
              <a:rPr lang="en-US" sz="2800" dirty="0"/>
              <a:t>9 digit number (00-0000000) used to identify employer to the IRS and SSA and ensure correct credit to the correct employer account</a:t>
            </a:r>
          </a:p>
          <a:p>
            <a:pPr>
              <a:lnSpc>
                <a:spcPct val="80000"/>
              </a:lnSpc>
            </a:pPr>
            <a:r>
              <a:rPr lang="en-US" sz="2800" dirty="0"/>
              <a:t>Apply on-line, by phone, or completing Form SS-4 Application for </a:t>
            </a:r>
            <a:r>
              <a:rPr lang="en-US" sz="2800" i="1" dirty="0"/>
              <a:t>Employer Identification Number </a:t>
            </a:r>
            <a:r>
              <a:rPr lang="en-US" sz="2800" dirty="0"/>
              <a:t>and mailing or faxing it</a:t>
            </a:r>
            <a:endParaRPr lang="en-US" sz="2800" i="1" dirty="0"/>
          </a:p>
          <a:p>
            <a:pPr>
              <a:lnSpc>
                <a:spcPct val="80000"/>
              </a:lnSpc>
            </a:pPr>
            <a:r>
              <a:rPr lang="en-US" sz="2800" dirty="0"/>
              <a:t>Can be applied for by a 3</a:t>
            </a:r>
            <a:r>
              <a:rPr lang="en-US" sz="2800" baseline="30000" dirty="0"/>
              <a:t>rd</a:t>
            </a:r>
            <a:r>
              <a:rPr lang="en-US" sz="2800" dirty="0"/>
              <a:t> party.  Employer must sign Form SS-4 and </a:t>
            </a:r>
            <a:r>
              <a:rPr lang="en-US" sz="2800" dirty="0" smtClean="0"/>
              <a:t>authorization</a:t>
            </a:r>
          </a:p>
          <a:p>
            <a:pPr>
              <a:lnSpc>
                <a:spcPct val="80000"/>
              </a:lnSpc>
            </a:pPr>
            <a:r>
              <a:rPr lang="en-US" sz="2800" dirty="0" smtClean="0"/>
              <a:t>Only 1 EIN per responsible party a day…</a:t>
            </a:r>
            <a:endParaRPr lang="en-US" sz="2800" dirty="0"/>
          </a:p>
          <a:p>
            <a:pPr>
              <a:lnSpc>
                <a:spcPct val="80000"/>
              </a:lnSpc>
            </a:pPr>
            <a:r>
              <a:rPr lang="en-US" sz="2800" dirty="0"/>
              <a:t>Individual applying must be an authorized designee</a:t>
            </a:r>
          </a:p>
          <a:p>
            <a:pPr>
              <a:lnSpc>
                <a:spcPct val="80000"/>
              </a:lnSpc>
            </a:pPr>
            <a:r>
              <a:rPr lang="en-US" sz="2800" dirty="0"/>
              <a:t>Application must be made no later than 7 days after the first payment of wages</a:t>
            </a:r>
          </a:p>
          <a:p>
            <a:pPr>
              <a:lnSpc>
                <a:spcPct val="80000"/>
              </a:lnSpc>
              <a:buFont typeface="Wingdings" pitchFamily="2" charset="2"/>
              <a:buNone/>
            </a:pPr>
            <a:endParaRPr lang="en-US" sz="2800" dirty="0"/>
          </a:p>
          <a:p>
            <a:pPr>
              <a:lnSpc>
                <a:spcPct val="80000"/>
              </a:lnSpc>
            </a:pP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1DFC4DC5-CF3B-49CA-8ADA-9EA428131355}" type="slidenum">
              <a:rPr lang="en-US"/>
              <a:pPr/>
              <a:t>20</a:t>
            </a:fld>
            <a:endParaRPr lang="en-US"/>
          </a:p>
        </p:txBody>
      </p:sp>
      <p:sp>
        <p:nvSpPr>
          <p:cNvPr id="116738" name="Rectangle 2"/>
          <p:cNvSpPr>
            <a:spLocks noGrp="1" noChangeArrowheads="1"/>
          </p:cNvSpPr>
          <p:nvPr>
            <p:ph type="title"/>
          </p:nvPr>
        </p:nvSpPr>
        <p:spPr>
          <a:xfrm>
            <a:off x="457200" y="457200"/>
            <a:ext cx="8229600" cy="533400"/>
          </a:xfrm>
        </p:spPr>
        <p:txBody>
          <a:bodyPr/>
          <a:lstStyle/>
          <a:p>
            <a:pPr algn="ctr"/>
            <a:r>
              <a:rPr lang="en-US" sz="4000"/>
              <a:t>MAKING CORRECTION</a:t>
            </a:r>
          </a:p>
        </p:txBody>
      </p:sp>
      <p:sp>
        <p:nvSpPr>
          <p:cNvPr id="116739" name="Rectangle 3"/>
          <p:cNvSpPr>
            <a:spLocks noGrp="1" noChangeArrowheads="1"/>
          </p:cNvSpPr>
          <p:nvPr>
            <p:ph type="body" idx="1"/>
          </p:nvPr>
        </p:nvSpPr>
        <p:spPr>
          <a:xfrm>
            <a:off x="457200" y="1143000"/>
            <a:ext cx="8229600" cy="5562600"/>
          </a:xfrm>
        </p:spPr>
        <p:txBody>
          <a:bodyPr/>
          <a:lstStyle/>
          <a:p>
            <a:pPr>
              <a:lnSpc>
                <a:spcPct val="90000"/>
              </a:lnSpc>
            </a:pPr>
            <a:r>
              <a:rPr lang="en-US" sz="2800" dirty="0"/>
              <a:t>Form 941X (previously 941C)</a:t>
            </a:r>
          </a:p>
          <a:p>
            <a:pPr>
              <a:lnSpc>
                <a:spcPct val="90000"/>
              </a:lnSpc>
            </a:pPr>
            <a:r>
              <a:rPr lang="en-US" sz="2800" dirty="0" smtClean="0"/>
              <a:t>Errors discovered before form 941 is filed – no </a:t>
            </a:r>
            <a:r>
              <a:rPr lang="en-US" sz="2800" dirty="0" err="1" smtClean="0"/>
              <a:t>biggy</a:t>
            </a:r>
            <a:r>
              <a:rPr lang="en-US" sz="2800" dirty="0" smtClean="0"/>
              <a:t> </a:t>
            </a:r>
            <a:r>
              <a:rPr lang="en-US" sz="2800" dirty="0" smtClean="0">
                <a:sym typeface="Wingdings" pitchFamily="2" charset="2"/>
              </a:rPr>
              <a:t></a:t>
            </a:r>
          </a:p>
          <a:p>
            <a:pPr>
              <a:lnSpc>
                <a:spcPct val="90000"/>
              </a:lnSpc>
            </a:pPr>
            <a:r>
              <a:rPr lang="en-US" sz="2800" dirty="0" smtClean="0">
                <a:sym typeface="Wingdings" pitchFamily="2" charset="2"/>
              </a:rPr>
              <a:t>FIT</a:t>
            </a:r>
            <a:r>
              <a:rPr lang="en-US" sz="2800" dirty="0">
                <a:sym typeface="Wingdings" pitchFamily="2" charset="2"/>
              </a:rPr>
              <a:t>, SS or M/C taxes (under/over) discovered after filing form 941 </a:t>
            </a:r>
          </a:p>
          <a:p>
            <a:pPr lvl="1">
              <a:lnSpc>
                <a:spcPct val="90000"/>
              </a:lnSpc>
            </a:pPr>
            <a:r>
              <a:rPr lang="en-US" sz="2400" dirty="0"/>
              <a:t>Under - Timely if filed with return in the quarter is was discovered and payment is made timely (even if not collected from EE)</a:t>
            </a:r>
          </a:p>
          <a:p>
            <a:pPr lvl="1">
              <a:lnSpc>
                <a:spcPct val="90000"/>
              </a:lnSpc>
            </a:pPr>
            <a:r>
              <a:rPr lang="en-US" sz="2400" dirty="0"/>
              <a:t> Over –  over withholding does not need to be reported if repaid to EE</a:t>
            </a:r>
          </a:p>
          <a:p>
            <a:pPr lvl="2">
              <a:lnSpc>
                <a:spcPct val="90000"/>
              </a:lnSpc>
            </a:pPr>
            <a:r>
              <a:rPr lang="en-US" sz="2000" dirty="0"/>
              <a:t>For SS and M/C affidavit and receipt required</a:t>
            </a:r>
          </a:p>
          <a:p>
            <a:pPr lvl="2">
              <a:lnSpc>
                <a:spcPct val="90000"/>
              </a:lnSpc>
            </a:pPr>
            <a:r>
              <a:rPr lang="en-US" sz="2000" dirty="0"/>
              <a:t>FIT, repay before end of year or send to IRS</a:t>
            </a:r>
          </a:p>
          <a:p>
            <a:pPr>
              <a:lnSpc>
                <a:spcPct val="90000"/>
              </a:lnSpc>
            </a:pPr>
            <a:r>
              <a:rPr lang="en-US" sz="2800" dirty="0"/>
              <a:t>Form 843 </a:t>
            </a:r>
            <a:r>
              <a:rPr lang="en-US" sz="2800" i="1" dirty="0"/>
              <a:t>“Claim for Refund and Request for Abatement”</a:t>
            </a:r>
            <a:r>
              <a:rPr lang="en-US" sz="2800" dirty="0"/>
              <a:t> 3 year statute of limitation</a:t>
            </a:r>
            <a:endParaRPr lang="en-US" sz="2800" i="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D612F53A-6FAB-4B71-A546-82309BDA1E43}" type="slidenum">
              <a:rPr lang="en-US"/>
              <a:pPr/>
              <a:t>21</a:t>
            </a:fld>
            <a:endParaRPr lang="en-US"/>
          </a:p>
        </p:txBody>
      </p:sp>
      <p:sp>
        <p:nvSpPr>
          <p:cNvPr id="117762" name="Rectangle 2"/>
          <p:cNvSpPr>
            <a:spLocks noGrp="1" noChangeArrowheads="1"/>
          </p:cNvSpPr>
          <p:nvPr>
            <p:ph type="title"/>
          </p:nvPr>
        </p:nvSpPr>
        <p:spPr>
          <a:xfrm>
            <a:off x="457200" y="304800"/>
            <a:ext cx="8229600" cy="1066800"/>
          </a:xfrm>
        </p:spPr>
        <p:txBody>
          <a:bodyPr/>
          <a:lstStyle/>
          <a:p>
            <a:pPr algn="ctr"/>
            <a:r>
              <a:rPr lang="en-US" sz="3000"/>
              <a:t>LATE REPORTING AND PAYING OF TAXES</a:t>
            </a:r>
          </a:p>
        </p:txBody>
      </p:sp>
      <p:sp>
        <p:nvSpPr>
          <p:cNvPr id="117763" name="Rectangle 3"/>
          <p:cNvSpPr>
            <a:spLocks noGrp="1" noChangeArrowheads="1"/>
          </p:cNvSpPr>
          <p:nvPr>
            <p:ph type="body" idx="1"/>
          </p:nvPr>
        </p:nvSpPr>
        <p:spPr>
          <a:xfrm>
            <a:off x="533400" y="1295400"/>
            <a:ext cx="8229600" cy="5334000"/>
          </a:xfrm>
        </p:spPr>
        <p:txBody>
          <a:bodyPr/>
          <a:lstStyle/>
          <a:p>
            <a:pPr>
              <a:lnSpc>
                <a:spcPct val="90000"/>
              </a:lnSpc>
            </a:pPr>
            <a:r>
              <a:rPr lang="en-US" sz="2400" dirty="0"/>
              <a:t>Penalty for late filing of returns – </a:t>
            </a:r>
            <a:r>
              <a:rPr lang="en-US" sz="2400" dirty="0" smtClean="0"/>
              <a:t>0.5</a:t>
            </a:r>
            <a:r>
              <a:rPr lang="en-US" sz="2400" dirty="0"/>
              <a:t>% of tax shown on return (reduced by timely deposit/credits) for each month or fraction of month up to </a:t>
            </a:r>
            <a:r>
              <a:rPr lang="en-US" sz="2400" dirty="0" smtClean="0"/>
              <a:t>max of </a:t>
            </a:r>
            <a:r>
              <a:rPr lang="en-US" sz="2400" dirty="0"/>
              <a:t>25%.  15% up to 75% if due to </a:t>
            </a:r>
            <a:r>
              <a:rPr lang="en-US" sz="2400" dirty="0" smtClean="0"/>
              <a:t>fraud…</a:t>
            </a:r>
            <a:endParaRPr lang="en-US" sz="2400" dirty="0"/>
          </a:p>
          <a:p>
            <a:pPr>
              <a:lnSpc>
                <a:spcPct val="90000"/>
              </a:lnSpc>
            </a:pPr>
            <a:r>
              <a:rPr lang="en-US" sz="2400" dirty="0"/>
              <a:t>Failure to pay employment taxes </a:t>
            </a:r>
            <a:r>
              <a:rPr lang="en-US" sz="2400" dirty="0" smtClean="0"/>
              <a:t>-0.5</a:t>
            </a:r>
            <a:r>
              <a:rPr lang="en-US" sz="2400" dirty="0"/>
              <a:t>% of unpaid tax for each month or fraction of month up to 25%</a:t>
            </a:r>
          </a:p>
          <a:p>
            <a:pPr>
              <a:lnSpc>
                <a:spcPct val="90000"/>
              </a:lnSpc>
            </a:pPr>
            <a:r>
              <a:rPr lang="en-US" sz="2400" dirty="0"/>
              <a:t>Additional .5% for amount on IRS notice if not paid within 21 calendar days of demand (10 business days if $200K+) up to 25%</a:t>
            </a:r>
          </a:p>
          <a:p>
            <a:pPr>
              <a:lnSpc>
                <a:spcPct val="90000"/>
              </a:lnSpc>
            </a:pPr>
            <a:r>
              <a:rPr lang="en-US" sz="2400" dirty="0"/>
              <a:t>If due to negligence 20% of amount due as a result of the negligence.  If fraud 75%</a:t>
            </a:r>
          </a:p>
          <a:p>
            <a:pPr>
              <a:lnSpc>
                <a:spcPct val="90000"/>
              </a:lnSpc>
            </a:pPr>
            <a:r>
              <a:rPr lang="en-US" sz="2400" dirty="0"/>
              <a:t>Reasonable cause or undue hardship</a:t>
            </a:r>
          </a:p>
          <a:p>
            <a:pPr>
              <a:lnSpc>
                <a:spcPct val="90000"/>
              </a:lnSpc>
            </a:pPr>
            <a:r>
              <a:rPr lang="en-US" sz="2400" dirty="0"/>
              <a:t>Interest – federal short term rate plus 3%</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6B2136A3-E8B5-493F-B4CA-3E23784A5231}" type="slidenum">
              <a:rPr lang="en-US"/>
              <a:pPr/>
              <a:t>22</a:t>
            </a:fld>
            <a:endParaRPr lang="en-US"/>
          </a:p>
        </p:txBody>
      </p:sp>
      <p:sp>
        <p:nvSpPr>
          <p:cNvPr id="118786" name="Rectangle 2"/>
          <p:cNvSpPr>
            <a:spLocks noGrp="1" noChangeArrowheads="1"/>
          </p:cNvSpPr>
          <p:nvPr>
            <p:ph type="title"/>
          </p:nvPr>
        </p:nvSpPr>
        <p:spPr>
          <a:xfrm>
            <a:off x="457200" y="457200"/>
            <a:ext cx="8229600" cy="685800"/>
          </a:xfrm>
        </p:spPr>
        <p:txBody>
          <a:bodyPr/>
          <a:lstStyle/>
          <a:p>
            <a:r>
              <a:rPr lang="en-US" sz="3000"/>
              <a:t>LATE REPORTING AND PAYING OF TAXES</a:t>
            </a:r>
          </a:p>
        </p:txBody>
      </p:sp>
      <p:sp>
        <p:nvSpPr>
          <p:cNvPr id="118787" name="Rectangle 3"/>
          <p:cNvSpPr>
            <a:spLocks noGrp="1" noChangeArrowheads="1"/>
          </p:cNvSpPr>
          <p:nvPr>
            <p:ph type="body" idx="1"/>
          </p:nvPr>
        </p:nvSpPr>
        <p:spPr>
          <a:xfrm>
            <a:off x="457200" y="1295400"/>
            <a:ext cx="8229600" cy="4953000"/>
          </a:xfrm>
        </p:spPr>
        <p:txBody>
          <a:bodyPr/>
          <a:lstStyle/>
          <a:p>
            <a:pPr>
              <a:lnSpc>
                <a:spcPct val="90000"/>
              </a:lnSpc>
            </a:pPr>
            <a:r>
              <a:rPr lang="en-US"/>
              <a:t>Criminal penalties</a:t>
            </a:r>
          </a:p>
          <a:p>
            <a:pPr lvl="1">
              <a:lnSpc>
                <a:spcPct val="90000"/>
              </a:lnSpc>
            </a:pPr>
            <a:r>
              <a:rPr lang="en-US"/>
              <a:t>Willful failure to file, pay or keep records – fine up to 25K (100K for corp) and/or one year imprisonment</a:t>
            </a:r>
          </a:p>
          <a:p>
            <a:pPr lvl="1">
              <a:lnSpc>
                <a:spcPct val="90000"/>
              </a:lnSpc>
            </a:pPr>
            <a:r>
              <a:rPr lang="en-US"/>
              <a:t>Willful delivery of fraudulent tax returns, fine up to 10K (50K for corp) and/or one year imprisonment</a:t>
            </a:r>
          </a:p>
          <a:p>
            <a:pPr lvl="1">
              <a:lnSpc>
                <a:spcPct val="90000"/>
              </a:lnSpc>
            </a:pPr>
            <a:r>
              <a:rPr lang="en-US"/>
              <a:t>Willful evasion to pay taxes – 100k (500k corp) and/or 5 years imprisonment</a:t>
            </a:r>
          </a:p>
          <a:p>
            <a:pPr lvl="1">
              <a:lnSpc>
                <a:spcPct val="90000"/>
              </a:lnSpc>
            </a:pPr>
            <a:r>
              <a:rPr lang="en-US"/>
              <a:t>Knowingly signing fraudulent forms – 100K (500K corp) and/or 3 years of imprisonment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9EF6F7A8-9851-4B91-B83B-B821AF95CD73}" type="slidenum">
              <a:rPr lang="en-US"/>
              <a:pPr/>
              <a:t>23</a:t>
            </a:fld>
            <a:endParaRPr lang="en-US"/>
          </a:p>
        </p:txBody>
      </p:sp>
      <p:sp>
        <p:nvSpPr>
          <p:cNvPr id="119810" name="Rectangle 2"/>
          <p:cNvSpPr>
            <a:spLocks noGrp="1" noChangeArrowheads="1"/>
          </p:cNvSpPr>
          <p:nvPr>
            <p:ph type="title"/>
          </p:nvPr>
        </p:nvSpPr>
        <p:spPr>
          <a:xfrm>
            <a:off x="533400" y="228600"/>
            <a:ext cx="8229600" cy="990600"/>
          </a:xfrm>
        </p:spPr>
        <p:txBody>
          <a:bodyPr/>
          <a:lstStyle/>
          <a:p>
            <a:pPr algn="ctr"/>
            <a:r>
              <a:rPr lang="en-US" dirty="0" smtClean="0"/>
              <a:t>FORM </a:t>
            </a:r>
            <a:r>
              <a:rPr lang="en-US" dirty="0"/>
              <a:t>W-2</a:t>
            </a:r>
          </a:p>
        </p:txBody>
      </p:sp>
      <p:sp>
        <p:nvSpPr>
          <p:cNvPr id="119811" name="Rectangle 3"/>
          <p:cNvSpPr>
            <a:spLocks noGrp="1" noChangeArrowheads="1"/>
          </p:cNvSpPr>
          <p:nvPr>
            <p:ph type="body" idx="1"/>
          </p:nvPr>
        </p:nvSpPr>
        <p:spPr>
          <a:xfrm>
            <a:off x="381000" y="1295400"/>
            <a:ext cx="8305800" cy="4953000"/>
          </a:xfrm>
        </p:spPr>
        <p:txBody>
          <a:bodyPr/>
          <a:lstStyle/>
          <a:p>
            <a:r>
              <a:rPr lang="en-US" dirty="0"/>
              <a:t>Required anytime taxable compensation is paid even if not in cash subject to withholding.  If not subject to withholding required if over $600</a:t>
            </a:r>
          </a:p>
          <a:p>
            <a:r>
              <a:rPr lang="en-US" dirty="0"/>
              <a:t>Mergers – standard or alternate procedures, schedule </a:t>
            </a:r>
            <a:r>
              <a:rPr lang="en-US" dirty="0" smtClean="0"/>
              <a:t>D with form 941</a:t>
            </a:r>
            <a:endParaRPr lang="en-US" dirty="0"/>
          </a:p>
          <a:p>
            <a:r>
              <a:rPr lang="en-US" dirty="0"/>
              <a:t>Undeliverable forms – 4 years retention</a:t>
            </a:r>
          </a:p>
          <a:p>
            <a:r>
              <a:rPr lang="en-US" dirty="0"/>
              <a:t>Reissue statement (unless electronic)</a:t>
            </a:r>
          </a:p>
          <a:p>
            <a:r>
              <a:rPr lang="en-US" dirty="0"/>
              <a:t>“void” “corrected”</a:t>
            </a:r>
          </a:p>
          <a:p>
            <a:pPr>
              <a:buFont typeface="Wingdings" pitchFamily="2" charset="2"/>
              <a:buNone/>
            </a:pPr>
            <a:endParaRPr lang="en-US" dirty="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5C5AC6CD-D48A-4DC4-9817-939EEC20B87C}" type="slidenum">
              <a:rPr lang="en-US"/>
              <a:pPr/>
              <a:t>24</a:t>
            </a:fld>
            <a:endParaRPr lang="en-US"/>
          </a:p>
        </p:txBody>
      </p:sp>
      <p:sp>
        <p:nvSpPr>
          <p:cNvPr id="120834" name="Rectangle 2"/>
          <p:cNvSpPr>
            <a:spLocks noGrp="1" noChangeArrowheads="1"/>
          </p:cNvSpPr>
          <p:nvPr>
            <p:ph type="title"/>
          </p:nvPr>
        </p:nvSpPr>
        <p:spPr>
          <a:xfrm>
            <a:off x="457200" y="457200"/>
            <a:ext cx="8229600" cy="685800"/>
          </a:xfrm>
        </p:spPr>
        <p:txBody>
          <a:bodyPr/>
          <a:lstStyle/>
          <a:p>
            <a:pPr algn="ctr"/>
            <a:r>
              <a:rPr lang="en-US" sz="4000"/>
              <a:t>FROM W-2 (cont.)</a:t>
            </a:r>
          </a:p>
        </p:txBody>
      </p:sp>
      <p:sp>
        <p:nvSpPr>
          <p:cNvPr id="120835" name="Rectangle 3"/>
          <p:cNvSpPr>
            <a:spLocks noGrp="1" noChangeArrowheads="1"/>
          </p:cNvSpPr>
          <p:nvPr>
            <p:ph type="body" idx="1"/>
          </p:nvPr>
        </p:nvSpPr>
        <p:spPr>
          <a:xfrm>
            <a:off x="228600" y="1219200"/>
            <a:ext cx="8458200" cy="5257800"/>
          </a:xfrm>
        </p:spPr>
        <p:txBody>
          <a:bodyPr/>
          <a:lstStyle/>
          <a:p>
            <a:pPr>
              <a:lnSpc>
                <a:spcPct val="90000"/>
              </a:lnSpc>
            </a:pPr>
            <a:r>
              <a:rPr lang="en-US" sz="2800" dirty="0"/>
              <a:t>Multiple form W-2</a:t>
            </a:r>
          </a:p>
          <a:p>
            <a:pPr lvl="1">
              <a:lnSpc>
                <a:spcPct val="90000"/>
              </a:lnSpc>
            </a:pPr>
            <a:r>
              <a:rPr lang="en-US" sz="2400" dirty="0"/>
              <a:t>Multiple states</a:t>
            </a:r>
          </a:p>
          <a:p>
            <a:pPr lvl="1">
              <a:lnSpc>
                <a:spcPct val="90000"/>
              </a:lnSpc>
            </a:pPr>
            <a:r>
              <a:rPr lang="en-US" sz="2400" dirty="0"/>
              <a:t>System limitation</a:t>
            </a:r>
          </a:p>
          <a:p>
            <a:pPr lvl="1">
              <a:lnSpc>
                <a:spcPct val="90000"/>
              </a:lnSpc>
            </a:pPr>
            <a:r>
              <a:rPr lang="en-US" sz="2400" dirty="0"/>
              <a:t>More than 4 items in box 12</a:t>
            </a:r>
          </a:p>
          <a:p>
            <a:pPr lvl="1">
              <a:lnSpc>
                <a:spcPct val="90000"/>
              </a:lnSpc>
            </a:pPr>
            <a:r>
              <a:rPr lang="en-US" sz="2400" dirty="0"/>
              <a:t>Last minute 3</a:t>
            </a:r>
            <a:r>
              <a:rPr lang="en-US" sz="2400" baseline="30000" dirty="0"/>
              <a:t>rd</a:t>
            </a:r>
            <a:r>
              <a:rPr lang="en-US" sz="2400" dirty="0"/>
              <a:t> party sick</a:t>
            </a:r>
          </a:p>
          <a:p>
            <a:pPr lvl="1">
              <a:lnSpc>
                <a:spcPct val="90000"/>
              </a:lnSpc>
            </a:pPr>
            <a:r>
              <a:rPr lang="en-US" sz="2400" dirty="0"/>
              <a:t>Etc.</a:t>
            </a:r>
          </a:p>
          <a:p>
            <a:pPr>
              <a:lnSpc>
                <a:spcPct val="90000"/>
              </a:lnSpc>
            </a:pPr>
            <a:r>
              <a:rPr lang="en-US" sz="2800" dirty="0"/>
              <a:t>When and where to file</a:t>
            </a:r>
          </a:p>
          <a:p>
            <a:pPr lvl="1">
              <a:lnSpc>
                <a:spcPct val="90000"/>
              </a:lnSpc>
            </a:pPr>
            <a:r>
              <a:rPr lang="en-US" sz="2400" dirty="0"/>
              <a:t>File with SSA by last day of Feb </a:t>
            </a:r>
            <a:r>
              <a:rPr lang="en-US" sz="2400" dirty="0" smtClean="0"/>
              <a:t>if filing paper, last day in March if filing electronically</a:t>
            </a:r>
            <a:endParaRPr lang="en-US" sz="2400" dirty="0"/>
          </a:p>
          <a:p>
            <a:pPr lvl="1">
              <a:lnSpc>
                <a:spcPct val="90000"/>
              </a:lnSpc>
            </a:pPr>
            <a:r>
              <a:rPr lang="en-US" sz="2400" dirty="0"/>
              <a:t>Due to EE by 1/31 of following year (states may differ)</a:t>
            </a:r>
          </a:p>
          <a:p>
            <a:pPr lvl="1">
              <a:lnSpc>
                <a:spcPct val="90000"/>
              </a:lnSpc>
            </a:pPr>
            <a:r>
              <a:rPr lang="en-US" sz="2400" dirty="0"/>
              <a:t>Ex-employee – 30 days if requested</a:t>
            </a:r>
          </a:p>
          <a:p>
            <a:pPr lvl="1">
              <a:lnSpc>
                <a:spcPct val="90000"/>
              </a:lnSpc>
              <a:buFont typeface="Wingdings" pitchFamily="2" charset="2"/>
              <a:buNone/>
            </a:pPr>
            <a:r>
              <a:rPr lang="en-US" sz="2400" dirty="0"/>
              <a:t>Note that some states have shorter periods</a:t>
            </a:r>
          </a:p>
          <a:p>
            <a:pPr lvl="1">
              <a:lnSpc>
                <a:spcPct val="90000"/>
              </a:lnSpc>
            </a:pPr>
            <a:endParaRPr 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5A7C191C-DBFF-4580-83FB-F16737C6677B}" type="slidenum">
              <a:rPr lang="en-US"/>
              <a:pPr/>
              <a:t>25</a:t>
            </a:fld>
            <a:endParaRPr lang="en-US"/>
          </a:p>
        </p:txBody>
      </p:sp>
      <p:sp>
        <p:nvSpPr>
          <p:cNvPr id="121858" name="Rectangle 2"/>
          <p:cNvSpPr>
            <a:spLocks noGrp="1" noChangeArrowheads="1"/>
          </p:cNvSpPr>
          <p:nvPr>
            <p:ph type="title"/>
          </p:nvPr>
        </p:nvSpPr>
        <p:spPr>
          <a:xfrm>
            <a:off x="457200" y="457200"/>
            <a:ext cx="8229600" cy="533400"/>
          </a:xfrm>
        </p:spPr>
        <p:txBody>
          <a:bodyPr/>
          <a:lstStyle/>
          <a:p>
            <a:pPr algn="ctr"/>
            <a:r>
              <a:rPr lang="en-US" sz="4000"/>
              <a:t>FROM W-2 (cont.)</a:t>
            </a:r>
          </a:p>
        </p:txBody>
      </p:sp>
      <p:sp>
        <p:nvSpPr>
          <p:cNvPr id="121859" name="Rectangle 3"/>
          <p:cNvSpPr>
            <a:spLocks noGrp="1" noChangeArrowheads="1"/>
          </p:cNvSpPr>
          <p:nvPr>
            <p:ph type="body" idx="1"/>
          </p:nvPr>
        </p:nvSpPr>
        <p:spPr>
          <a:xfrm>
            <a:off x="152400" y="1295400"/>
            <a:ext cx="8534400" cy="5562600"/>
          </a:xfrm>
        </p:spPr>
        <p:txBody>
          <a:bodyPr/>
          <a:lstStyle/>
          <a:p>
            <a:r>
              <a:rPr lang="en-US" sz="2800" dirty="0"/>
              <a:t>Electronic </a:t>
            </a:r>
            <a:r>
              <a:rPr lang="en-US" sz="2800" dirty="0" smtClean="0"/>
              <a:t>forms to employees </a:t>
            </a:r>
            <a:endParaRPr lang="en-US" sz="2800" dirty="0"/>
          </a:p>
          <a:p>
            <a:pPr lvl="1"/>
            <a:r>
              <a:rPr lang="en-US" sz="2400" dirty="0"/>
              <a:t>Web or email attachment</a:t>
            </a:r>
          </a:p>
          <a:p>
            <a:pPr lvl="1"/>
            <a:r>
              <a:rPr lang="en-US" sz="2400" dirty="0"/>
              <a:t>EE consent </a:t>
            </a:r>
            <a:r>
              <a:rPr lang="en-US" sz="2400" dirty="0" smtClean="0"/>
              <a:t>required</a:t>
            </a:r>
            <a:endParaRPr lang="en-US" sz="2000" dirty="0"/>
          </a:p>
          <a:p>
            <a:pPr lvl="2"/>
            <a:r>
              <a:rPr lang="en-US" sz="2000" dirty="0"/>
              <a:t>Withdraw consent any time with 30 days written notice</a:t>
            </a:r>
          </a:p>
          <a:p>
            <a:pPr lvl="1"/>
            <a:r>
              <a:rPr lang="en-US" sz="2400" dirty="0"/>
              <a:t>Must be available by January 31 and remain until October 15 of following year.  Includes W2C</a:t>
            </a:r>
          </a:p>
          <a:p>
            <a:pPr lvl="1"/>
            <a:r>
              <a:rPr lang="en-US" sz="2400" dirty="0"/>
              <a:t>Notice to EEs by mail, email or in person by January 31</a:t>
            </a:r>
            <a:r>
              <a:rPr lang="en-US" sz="2400" baseline="30000" dirty="0"/>
              <a:t>st</a:t>
            </a:r>
            <a:r>
              <a:rPr lang="en-US" sz="2400" dirty="0"/>
              <a:t> of following year with access/print instructions with the statement “IMPORTANT TAX RETURN DOCUMENT AVAILABLE” in caps.  If email, must be in subject line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9BA6FC7-9643-4985-B297-727A37807963}" type="slidenum">
              <a:rPr lang="en-US"/>
              <a:pPr/>
              <a:t>26</a:t>
            </a:fld>
            <a:endParaRPr lang="en-US"/>
          </a:p>
        </p:txBody>
      </p:sp>
      <p:sp>
        <p:nvSpPr>
          <p:cNvPr id="122882" name="Rectangle 2"/>
          <p:cNvSpPr>
            <a:spLocks noGrp="1" noChangeArrowheads="1"/>
          </p:cNvSpPr>
          <p:nvPr>
            <p:ph type="title"/>
          </p:nvPr>
        </p:nvSpPr>
        <p:spPr>
          <a:xfrm>
            <a:off x="457200" y="457200"/>
            <a:ext cx="8229600" cy="685800"/>
          </a:xfrm>
        </p:spPr>
        <p:txBody>
          <a:bodyPr/>
          <a:lstStyle/>
          <a:p>
            <a:pPr algn="ctr"/>
            <a:r>
              <a:rPr lang="en-US" sz="4000"/>
              <a:t>FROM W-2 (cont.)</a:t>
            </a:r>
          </a:p>
        </p:txBody>
      </p:sp>
      <p:sp>
        <p:nvSpPr>
          <p:cNvPr id="122883" name="Rectangle 3"/>
          <p:cNvSpPr>
            <a:spLocks noGrp="1" noChangeArrowheads="1"/>
          </p:cNvSpPr>
          <p:nvPr>
            <p:ph type="body" idx="1"/>
          </p:nvPr>
        </p:nvSpPr>
        <p:spPr>
          <a:xfrm>
            <a:off x="152400" y="1447800"/>
            <a:ext cx="8458200" cy="5410200"/>
          </a:xfrm>
        </p:spPr>
        <p:txBody>
          <a:bodyPr/>
          <a:lstStyle/>
          <a:p>
            <a:r>
              <a:rPr lang="en-US" dirty="0"/>
              <a:t>Employers ceasing business</a:t>
            </a:r>
          </a:p>
          <a:p>
            <a:pPr lvl="1"/>
            <a:r>
              <a:rPr lang="en-US" dirty="0"/>
              <a:t>File final returns by end of month following the end of the quarter they cease doing business; including forms W-2</a:t>
            </a:r>
          </a:p>
          <a:p>
            <a:pPr lvl="1"/>
            <a:r>
              <a:rPr lang="en-US" dirty="0"/>
              <a:t>Monthly filers due by 15</a:t>
            </a:r>
            <a:r>
              <a:rPr lang="en-US" baseline="30000" dirty="0"/>
              <a:t>th</a:t>
            </a:r>
            <a:r>
              <a:rPr lang="en-US" dirty="0"/>
              <a:t> of the calendar month following the month they cease doing business, W-2s by end of month</a:t>
            </a:r>
          </a:p>
          <a:p>
            <a:r>
              <a:rPr lang="en-US" dirty="0"/>
              <a:t>Box by Box instructions – page </a:t>
            </a:r>
            <a:r>
              <a:rPr lang="en-US" dirty="0" smtClean="0"/>
              <a:t>8-76 </a:t>
            </a:r>
            <a:r>
              <a:rPr lang="en-US" dirty="0"/>
              <a:t>to </a:t>
            </a:r>
            <a:r>
              <a:rPr lang="en-US" dirty="0" smtClean="0"/>
              <a:t>8-84 Form </a:t>
            </a:r>
            <a:r>
              <a:rPr lang="en-US" dirty="0"/>
              <a:t>W-3 – box by box instructions </a:t>
            </a:r>
            <a:r>
              <a:rPr lang="en-US" dirty="0" err="1"/>
              <a:t>pg</a:t>
            </a:r>
            <a:r>
              <a:rPr lang="en-US" dirty="0"/>
              <a:t> </a:t>
            </a:r>
            <a:r>
              <a:rPr lang="en-US" dirty="0" smtClean="0"/>
              <a:t>8-89 </a:t>
            </a:r>
            <a:r>
              <a:rPr lang="en-US" dirty="0"/>
              <a:t>to </a:t>
            </a:r>
            <a:r>
              <a:rPr lang="en-US" dirty="0" smtClean="0"/>
              <a:t>8-91</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0378092B-0AF9-4AC8-838B-E3C717998427}" type="slidenum">
              <a:rPr lang="en-US"/>
              <a:pPr/>
              <a:t>27</a:t>
            </a:fld>
            <a:endParaRPr lang="en-US"/>
          </a:p>
        </p:txBody>
      </p:sp>
      <p:sp>
        <p:nvSpPr>
          <p:cNvPr id="124930" name="Rectangle 2"/>
          <p:cNvSpPr>
            <a:spLocks noGrp="1" noChangeArrowheads="1"/>
          </p:cNvSpPr>
          <p:nvPr>
            <p:ph type="title"/>
          </p:nvPr>
        </p:nvSpPr>
        <p:spPr>
          <a:xfrm>
            <a:off x="457200" y="457200"/>
            <a:ext cx="8229600" cy="762000"/>
          </a:xfrm>
        </p:spPr>
        <p:txBody>
          <a:bodyPr/>
          <a:lstStyle/>
          <a:p>
            <a:pPr algn="ctr"/>
            <a:r>
              <a:rPr lang="en-US"/>
              <a:t>RECONCILATION PROCESS</a:t>
            </a:r>
          </a:p>
        </p:txBody>
      </p:sp>
      <p:sp>
        <p:nvSpPr>
          <p:cNvPr id="124931" name="Rectangle 3"/>
          <p:cNvSpPr>
            <a:spLocks noGrp="1" noChangeArrowheads="1"/>
          </p:cNvSpPr>
          <p:nvPr>
            <p:ph type="body" idx="1"/>
          </p:nvPr>
        </p:nvSpPr>
        <p:spPr>
          <a:xfrm>
            <a:off x="457200" y="1371600"/>
            <a:ext cx="8229600" cy="4572000"/>
          </a:xfrm>
        </p:spPr>
        <p:txBody>
          <a:bodyPr/>
          <a:lstStyle/>
          <a:p>
            <a:r>
              <a:rPr lang="en-US"/>
              <a:t>Each payroll</a:t>
            </a:r>
          </a:p>
          <a:p>
            <a:r>
              <a:rPr lang="en-US"/>
              <a:t>Quarterly – also balance to preliminary W2</a:t>
            </a:r>
          </a:p>
          <a:p>
            <a:r>
              <a:rPr lang="en-US"/>
              <a:t>Annually</a:t>
            </a:r>
          </a:p>
          <a:p>
            <a:r>
              <a:rPr lang="en-US"/>
              <a:t>IRS and SSA do speak to each other (believe it or not </a:t>
            </a:r>
            <a:r>
              <a:rPr lang="en-US">
                <a:sym typeface="Wingdings" pitchFamily="2" charset="2"/>
              </a:rPr>
              <a:t>)</a:t>
            </a:r>
          </a:p>
          <a:p>
            <a:r>
              <a:rPr lang="en-US">
                <a:sym typeface="Wingdings" pitchFamily="2" charset="2"/>
              </a:rPr>
              <a:t>SSA notice if 941 amounts are greater, IRS notice if W-2 forms are greater</a:t>
            </a:r>
            <a:endParaRPr lang="en-US"/>
          </a:p>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7F6CB90B-6ACA-4DFF-B63D-8F2DBEFB4C50}" type="slidenum">
              <a:rPr lang="en-US"/>
              <a:pPr/>
              <a:t>28</a:t>
            </a:fld>
            <a:endParaRPr lang="en-US"/>
          </a:p>
        </p:txBody>
      </p:sp>
      <p:sp>
        <p:nvSpPr>
          <p:cNvPr id="123906" name="Rectangle 2"/>
          <p:cNvSpPr>
            <a:spLocks noGrp="1" noChangeArrowheads="1"/>
          </p:cNvSpPr>
          <p:nvPr>
            <p:ph type="title"/>
          </p:nvPr>
        </p:nvSpPr>
        <p:spPr>
          <a:xfrm>
            <a:off x="457200" y="457200"/>
            <a:ext cx="8229600" cy="838200"/>
          </a:xfrm>
        </p:spPr>
        <p:txBody>
          <a:bodyPr/>
          <a:lstStyle/>
          <a:p>
            <a:pPr algn="ctr"/>
            <a:r>
              <a:rPr lang="en-US" dirty="0"/>
              <a:t>FORMS </a:t>
            </a:r>
            <a:r>
              <a:rPr lang="en-US" dirty="0" smtClean="0"/>
              <a:t>W-2C </a:t>
            </a:r>
            <a:r>
              <a:rPr lang="en-US" dirty="0"/>
              <a:t>AND </a:t>
            </a:r>
            <a:r>
              <a:rPr lang="en-US" dirty="0" smtClean="0"/>
              <a:t>W-3C</a:t>
            </a:r>
            <a:endParaRPr lang="en-US" dirty="0"/>
          </a:p>
        </p:txBody>
      </p:sp>
      <p:sp>
        <p:nvSpPr>
          <p:cNvPr id="123907" name="Rectangle 3"/>
          <p:cNvSpPr>
            <a:spLocks noGrp="1" noChangeArrowheads="1"/>
          </p:cNvSpPr>
          <p:nvPr>
            <p:ph type="body" idx="1"/>
          </p:nvPr>
        </p:nvSpPr>
        <p:spPr>
          <a:xfrm>
            <a:off x="457200" y="1295400"/>
            <a:ext cx="8229600" cy="5181600"/>
          </a:xfrm>
        </p:spPr>
        <p:txBody>
          <a:bodyPr/>
          <a:lstStyle/>
          <a:p>
            <a:r>
              <a:rPr lang="en-US" dirty="0"/>
              <a:t>Only items that need correcting should be included</a:t>
            </a:r>
          </a:p>
          <a:p>
            <a:r>
              <a:rPr lang="en-US" dirty="0"/>
              <a:t>Form </a:t>
            </a:r>
            <a:r>
              <a:rPr lang="en-US" dirty="0" smtClean="0"/>
              <a:t>W-3C </a:t>
            </a:r>
            <a:r>
              <a:rPr lang="en-US" dirty="0"/>
              <a:t>must be included even if one </a:t>
            </a:r>
            <a:r>
              <a:rPr lang="en-US" dirty="0" smtClean="0"/>
              <a:t>W-2C</a:t>
            </a:r>
            <a:endParaRPr lang="en-US" dirty="0"/>
          </a:p>
          <a:p>
            <a:r>
              <a:rPr lang="en-US" dirty="0"/>
              <a:t>Electronic filing required if 250 or more</a:t>
            </a:r>
          </a:p>
          <a:p>
            <a:r>
              <a:rPr lang="en-US" dirty="0"/>
              <a:t>File with SSA</a:t>
            </a:r>
          </a:p>
          <a:p>
            <a:r>
              <a:rPr lang="en-US" dirty="0"/>
              <a:t>Undelivered forms – 4 year retention</a:t>
            </a:r>
          </a:p>
          <a:p>
            <a:pPr>
              <a:buFont typeface="Wingdings" pitchFamily="2" charset="2"/>
              <a:buNone/>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5A24A2BC-6CCD-41C9-A1A2-E033F28AC73A}" type="slidenum">
              <a:rPr lang="en-US"/>
              <a:pPr/>
              <a:t>29</a:t>
            </a:fld>
            <a:endParaRPr lang="en-US"/>
          </a:p>
        </p:txBody>
      </p:sp>
      <p:sp>
        <p:nvSpPr>
          <p:cNvPr id="125954" name="Rectangle 2"/>
          <p:cNvSpPr>
            <a:spLocks noGrp="1" noChangeArrowheads="1"/>
          </p:cNvSpPr>
          <p:nvPr>
            <p:ph type="title"/>
          </p:nvPr>
        </p:nvSpPr>
        <p:spPr>
          <a:xfrm>
            <a:off x="457200" y="457200"/>
            <a:ext cx="8229600" cy="533400"/>
          </a:xfrm>
        </p:spPr>
        <p:txBody>
          <a:bodyPr/>
          <a:lstStyle/>
          <a:p>
            <a:pPr algn="ctr"/>
            <a:r>
              <a:rPr lang="en-US" sz="4000"/>
              <a:t>FORM 1099</a:t>
            </a:r>
          </a:p>
        </p:txBody>
      </p:sp>
      <p:sp>
        <p:nvSpPr>
          <p:cNvPr id="125955" name="Rectangle 3"/>
          <p:cNvSpPr>
            <a:spLocks noGrp="1" noChangeArrowheads="1"/>
          </p:cNvSpPr>
          <p:nvPr>
            <p:ph type="body" idx="1"/>
          </p:nvPr>
        </p:nvSpPr>
        <p:spPr>
          <a:xfrm>
            <a:off x="457200" y="1371600"/>
            <a:ext cx="8229600" cy="5181600"/>
          </a:xfrm>
        </p:spPr>
        <p:txBody>
          <a:bodyPr/>
          <a:lstStyle/>
          <a:p>
            <a:pPr>
              <a:lnSpc>
                <a:spcPct val="80000"/>
              </a:lnSpc>
            </a:pPr>
            <a:r>
              <a:rPr lang="en-US" sz="2800" dirty="0"/>
              <a:t>Multiple types – 1099-MISC, 1099-R, 1099-G etc.</a:t>
            </a:r>
          </a:p>
          <a:p>
            <a:pPr>
              <a:lnSpc>
                <a:spcPct val="80000"/>
              </a:lnSpc>
            </a:pPr>
            <a:r>
              <a:rPr lang="en-US" sz="2800" dirty="0"/>
              <a:t>Filed with IRS not SSA. Include form 1096</a:t>
            </a:r>
          </a:p>
          <a:p>
            <a:pPr>
              <a:lnSpc>
                <a:spcPct val="80000"/>
              </a:lnSpc>
            </a:pPr>
            <a:r>
              <a:rPr lang="en-US" sz="2800" dirty="0"/>
              <a:t>Reportable payments</a:t>
            </a:r>
          </a:p>
          <a:p>
            <a:pPr>
              <a:lnSpc>
                <a:spcPct val="80000"/>
              </a:lnSpc>
            </a:pPr>
            <a:r>
              <a:rPr lang="en-US" sz="2800" dirty="0"/>
              <a:t>$600 limit</a:t>
            </a:r>
          </a:p>
          <a:p>
            <a:pPr>
              <a:lnSpc>
                <a:spcPct val="80000"/>
              </a:lnSpc>
            </a:pPr>
            <a:r>
              <a:rPr lang="en-US" sz="2800" dirty="0"/>
              <a:t>Attorney fees, if not reported on W-2 reported on 1099-MISC box 14</a:t>
            </a:r>
          </a:p>
          <a:p>
            <a:pPr>
              <a:lnSpc>
                <a:spcPct val="80000"/>
              </a:lnSpc>
            </a:pPr>
            <a:r>
              <a:rPr lang="en-US" sz="2800" dirty="0"/>
              <a:t>No TIN </a:t>
            </a:r>
            <a:r>
              <a:rPr lang="en-US" sz="2800" dirty="0" smtClean="0"/>
              <a:t>then subject </a:t>
            </a:r>
            <a:r>
              <a:rPr lang="en-US" sz="2800" dirty="0"/>
              <a:t>to backup withholding</a:t>
            </a:r>
          </a:p>
          <a:p>
            <a:pPr>
              <a:lnSpc>
                <a:spcPct val="80000"/>
              </a:lnSpc>
            </a:pPr>
            <a:r>
              <a:rPr lang="en-US" sz="2800" dirty="0"/>
              <a:t>Due by January 31 of following year</a:t>
            </a:r>
          </a:p>
          <a:p>
            <a:pPr>
              <a:lnSpc>
                <a:spcPct val="80000"/>
              </a:lnSpc>
            </a:pPr>
            <a:r>
              <a:rPr lang="en-US" sz="2800" dirty="0"/>
              <a:t>Separate 1096 form with each type of 1099</a:t>
            </a:r>
          </a:p>
          <a:p>
            <a:pPr>
              <a:lnSpc>
                <a:spcPct val="80000"/>
              </a:lnSpc>
            </a:pPr>
            <a:r>
              <a:rPr lang="en-US" sz="2800" dirty="0"/>
              <a:t>Pension and retirement plan distributions</a:t>
            </a:r>
          </a:p>
          <a:p>
            <a:pPr>
              <a:lnSpc>
                <a:spcPct val="80000"/>
              </a:lnSpc>
            </a:pPr>
            <a:r>
              <a:rPr lang="en-US" sz="2800" dirty="0"/>
              <a:t>Electronic delivery similar to W2 requirements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30E4AC5E-7C99-48FE-AF4C-52EDB3ADBDA4}" type="slidenum">
              <a:rPr lang="en-US"/>
              <a:pPr/>
              <a:t>3</a:t>
            </a:fld>
            <a:endParaRPr lang="en-US"/>
          </a:p>
        </p:txBody>
      </p:sp>
      <p:sp>
        <p:nvSpPr>
          <p:cNvPr id="100354" name="Rectangle 2"/>
          <p:cNvSpPr>
            <a:spLocks noGrp="1" noChangeArrowheads="1"/>
          </p:cNvSpPr>
          <p:nvPr>
            <p:ph type="title"/>
          </p:nvPr>
        </p:nvSpPr>
        <p:spPr>
          <a:xfrm>
            <a:off x="457200" y="457200"/>
            <a:ext cx="8229600" cy="685800"/>
          </a:xfrm>
        </p:spPr>
        <p:txBody>
          <a:bodyPr/>
          <a:lstStyle/>
          <a:p>
            <a:pPr algn="ctr"/>
            <a:r>
              <a:rPr lang="en-US" sz="4000"/>
              <a:t>MAKING TAX DEPOSITS</a:t>
            </a:r>
          </a:p>
        </p:txBody>
      </p:sp>
      <p:sp>
        <p:nvSpPr>
          <p:cNvPr id="100355" name="Rectangle 3"/>
          <p:cNvSpPr>
            <a:spLocks noGrp="1" noChangeArrowheads="1"/>
          </p:cNvSpPr>
          <p:nvPr>
            <p:ph type="body" idx="1"/>
          </p:nvPr>
        </p:nvSpPr>
        <p:spPr>
          <a:xfrm>
            <a:off x="457200" y="1219200"/>
            <a:ext cx="8229600" cy="4648200"/>
          </a:xfrm>
        </p:spPr>
        <p:txBody>
          <a:bodyPr/>
          <a:lstStyle/>
          <a:p>
            <a:pPr>
              <a:lnSpc>
                <a:spcPct val="80000"/>
              </a:lnSpc>
            </a:pPr>
            <a:r>
              <a:rPr lang="en-US" sz="2800" dirty="0" smtClean="0"/>
              <a:t>Employment </a:t>
            </a:r>
            <a:r>
              <a:rPr lang="en-US" sz="2800" dirty="0"/>
              <a:t>taxes handled different than other </a:t>
            </a:r>
            <a:r>
              <a:rPr lang="en-US" sz="2800" dirty="0" smtClean="0"/>
              <a:t>taxes</a:t>
            </a:r>
          </a:p>
          <a:p>
            <a:pPr>
              <a:lnSpc>
                <a:spcPct val="80000"/>
              </a:lnSpc>
            </a:pPr>
            <a:r>
              <a:rPr lang="en-US" sz="2800" dirty="0" smtClean="0"/>
              <a:t>Employment taxes must be deposited electronically through the Electronic Federal Tax Payment System (EFTPS)  (unless amounts are small and paid with the return, </a:t>
            </a:r>
            <a:r>
              <a:rPr lang="en-US" sz="2800" dirty="0" err="1" smtClean="0"/>
              <a:t>ie</a:t>
            </a:r>
            <a:r>
              <a:rPr lang="en-US" sz="2800" dirty="0" smtClean="0"/>
              <a:t>:  annual FUTA Liability of less than $500 )</a:t>
            </a:r>
          </a:p>
          <a:p>
            <a:pPr>
              <a:lnSpc>
                <a:spcPct val="80000"/>
              </a:lnSpc>
            </a:pPr>
            <a:r>
              <a:rPr lang="en-US" sz="2800" dirty="0"/>
              <a:t>Merger, consolidation and reincorporation – use TIN of surviving </a:t>
            </a:r>
            <a:r>
              <a:rPr lang="en-US" sz="2800" dirty="0" err="1"/>
              <a:t>corp</a:t>
            </a:r>
            <a:r>
              <a:rPr lang="en-US" sz="2800" dirty="0"/>
              <a:t>, if new </a:t>
            </a:r>
            <a:r>
              <a:rPr lang="en-US" sz="2800" dirty="0" err="1"/>
              <a:t>corp</a:t>
            </a:r>
            <a:r>
              <a:rPr lang="en-US" sz="2800" dirty="0"/>
              <a:t> apply for new ID</a:t>
            </a:r>
          </a:p>
          <a:p>
            <a:pPr>
              <a:lnSpc>
                <a:spcPct val="80000"/>
              </a:lnSpc>
            </a:pPr>
            <a:endParaRPr 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07FEC95B-6AB5-4FAF-934D-1C4B4EC59C3C}" type="slidenum">
              <a:rPr lang="en-US"/>
              <a:pPr/>
              <a:t>30</a:t>
            </a:fld>
            <a:endParaRPr lang="en-US"/>
          </a:p>
        </p:txBody>
      </p:sp>
      <p:sp>
        <p:nvSpPr>
          <p:cNvPr id="126978" name="Rectangle 2"/>
          <p:cNvSpPr>
            <a:spLocks noGrp="1" noChangeArrowheads="1"/>
          </p:cNvSpPr>
          <p:nvPr>
            <p:ph type="title"/>
          </p:nvPr>
        </p:nvSpPr>
        <p:spPr>
          <a:xfrm>
            <a:off x="457200" y="457200"/>
            <a:ext cx="8229600" cy="914400"/>
          </a:xfrm>
        </p:spPr>
        <p:txBody>
          <a:bodyPr/>
          <a:lstStyle/>
          <a:p>
            <a:pPr algn="ctr"/>
            <a:r>
              <a:rPr lang="en-US" sz="3200" dirty="0"/>
              <a:t>FORMS </a:t>
            </a:r>
            <a:r>
              <a:rPr lang="en-US" sz="3200" dirty="0" smtClean="0"/>
              <a:t>1099- FAILURE TO FILE</a:t>
            </a:r>
            <a:endParaRPr lang="en-US" sz="3200" dirty="0"/>
          </a:p>
        </p:txBody>
      </p:sp>
      <p:sp>
        <p:nvSpPr>
          <p:cNvPr id="126979" name="Rectangle 3"/>
          <p:cNvSpPr>
            <a:spLocks noGrp="1" noChangeArrowheads="1"/>
          </p:cNvSpPr>
          <p:nvPr>
            <p:ph type="body" idx="1"/>
          </p:nvPr>
        </p:nvSpPr>
        <p:spPr>
          <a:xfrm>
            <a:off x="381000" y="1600200"/>
            <a:ext cx="8305800" cy="5029200"/>
          </a:xfrm>
        </p:spPr>
        <p:txBody>
          <a:bodyPr/>
          <a:lstStyle/>
          <a:p>
            <a:pPr>
              <a:lnSpc>
                <a:spcPct val="90000"/>
              </a:lnSpc>
            </a:pPr>
            <a:r>
              <a:rPr lang="en-US" sz="2800" dirty="0"/>
              <a:t>General penalties – </a:t>
            </a:r>
          </a:p>
          <a:p>
            <a:pPr lvl="1">
              <a:lnSpc>
                <a:spcPct val="90000"/>
              </a:lnSpc>
            </a:pPr>
            <a:r>
              <a:rPr lang="en-US" sz="2400" dirty="0" smtClean="0"/>
              <a:t>$30 </a:t>
            </a:r>
            <a:r>
              <a:rPr lang="en-US" sz="2400" dirty="0"/>
              <a:t>per return for failure to file or provide correct information, max </a:t>
            </a:r>
            <a:r>
              <a:rPr lang="en-US" sz="2400" dirty="0" smtClean="0"/>
              <a:t>$250k </a:t>
            </a:r>
            <a:r>
              <a:rPr lang="en-US" sz="2400" dirty="0"/>
              <a:t>per year </a:t>
            </a:r>
            <a:r>
              <a:rPr lang="en-US" sz="2400" dirty="0" smtClean="0"/>
              <a:t>($75K </a:t>
            </a:r>
            <a:r>
              <a:rPr lang="en-US" sz="2400" dirty="0"/>
              <a:t>for small employers)</a:t>
            </a:r>
          </a:p>
          <a:p>
            <a:pPr lvl="1">
              <a:lnSpc>
                <a:spcPct val="90000"/>
              </a:lnSpc>
            </a:pPr>
            <a:r>
              <a:rPr lang="en-US" sz="2400" dirty="0" smtClean="0"/>
              <a:t>$60 </a:t>
            </a:r>
            <a:r>
              <a:rPr lang="en-US" sz="2400" dirty="0"/>
              <a:t>if not correct in more than 30 days after due date but before 8/1, max $</a:t>
            </a:r>
            <a:r>
              <a:rPr lang="en-US" sz="2400" dirty="0" smtClean="0"/>
              <a:t>500k ($200K </a:t>
            </a:r>
            <a:r>
              <a:rPr lang="en-US" sz="2400" dirty="0"/>
              <a:t>form small ER)</a:t>
            </a:r>
          </a:p>
          <a:p>
            <a:pPr lvl="1">
              <a:lnSpc>
                <a:spcPct val="90000"/>
              </a:lnSpc>
            </a:pPr>
            <a:r>
              <a:rPr lang="en-US" sz="2400" dirty="0" smtClean="0"/>
              <a:t>$100 </a:t>
            </a:r>
            <a:r>
              <a:rPr lang="en-US" sz="2400" dirty="0"/>
              <a:t>per return if not correct by 8/1, max </a:t>
            </a:r>
            <a:r>
              <a:rPr lang="en-US" sz="2400" dirty="0" smtClean="0"/>
              <a:t>$1.5 million ($500K </a:t>
            </a:r>
            <a:r>
              <a:rPr lang="en-US" sz="2400" dirty="0"/>
              <a:t>for small ER)</a:t>
            </a:r>
          </a:p>
          <a:p>
            <a:pPr>
              <a:lnSpc>
                <a:spcPct val="90000"/>
              </a:lnSpc>
            </a:pPr>
            <a:r>
              <a:rPr lang="en-US" sz="2800" dirty="0"/>
              <a:t>Penalties increase for willful failure</a:t>
            </a:r>
          </a:p>
          <a:p>
            <a:pPr>
              <a:lnSpc>
                <a:spcPct val="90000"/>
              </a:lnSpc>
            </a:pPr>
            <a:r>
              <a:rPr lang="en-US" sz="2800" dirty="0"/>
              <a:t>No penalty for errors due to reasonable cause</a:t>
            </a:r>
          </a:p>
          <a:p>
            <a:pPr>
              <a:lnSpc>
                <a:spcPct val="90000"/>
              </a:lnSpc>
            </a:pPr>
            <a:r>
              <a:rPr lang="en-US" sz="2800" dirty="0"/>
              <a:t>IRS focuses on employers with most egregious mismatch rates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631C6437-6F4E-4385-9CCC-F6608ED06747}" type="slidenum">
              <a:rPr lang="en-US"/>
              <a:pPr/>
              <a:t>31</a:t>
            </a:fld>
            <a:endParaRPr lang="en-US"/>
          </a:p>
        </p:txBody>
      </p:sp>
      <p:sp>
        <p:nvSpPr>
          <p:cNvPr id="128002" name="Rectangle 2"/>
          <p:cNvSpPr>
            <a:spLocks noGrp="1" noChangeArrowheads="1"/>
          </p:cNvSpPr>
          <p:nvPr>
            <p:ph type="title"/>
          </p:nvPr>
        </p:nvSpPr>
        <p:spPr>
          <a:xfrm>
            <a:off x="457200" y="457200"/>
            <a:ext cx="8229600" cy="990600"/>
          </a:xfrm>
        </p:spPr>
        <p:txBody>
          <a:bodyPr/>
          <a:lstStyle/>
          <a:p>
            <a:pPr algn="ctr"/>
            <a:r>
              <a:rPr lang="en-US" sz="3200" dirty="0"/>
              <a:t>FAILURE TO PROVIDE INFORMATION STATEMENTS TO EEs</a:t>
            </a:r>
          </a:p>
        </p:txBody>
      </p:sp>
      <p:sp>
        <p:nvSpPr>
          <p:cNvPr id="128003" name="Rectangle 3"/>
          <p:cNvSpPr>
            <a:spLocks noGrp="1" noChangeArrowheads="1"/>
          </p:cNvSpPr>
          <p:nvPr>
            <p:ph type="body" idx="1"/>
          </p:nvPr>
        </p:nvSpPr>
        <p:spPr>
          <a:xfrm>
            <a:off x="457200" y="1524000"/>
            <a:ext cx="8229600" cy="4953000"/>
          </a:xfrm>
        </p:spPr>
        <p:txBody>
          <a:bodyPr/>
          <a:lstStyle/>
          <a:p>
            <a:pPr>
              <a:lnSpc>
                <a:spcPct val="90000"/>
              </a:lnSpc>
            </a:pPr>
            <a:r>
              <a:rPr lang="en-US" dirty="0"/>
              <a:t>W-2 or 1099 not provided on time or with correct information</a:t>
            </a:r>
          </a:p>
          <a:p>
            <a:pPr lvl="1">
              <a:lnSpc>
                <a:spcPct val="90000"/>
              </a:lnSpc>
            </a:pPr>
            <a:r>
              <a:rPr lang="en-US" dirty="0" smtClean="0"/>
              <a:t>$30 </a:t>
            </a:r>
            <a:r>
              <a:rPr lang="en-US" dirty="0"/>
              <a:t>per statement up to </a:t>
            </a:r>
            <a:r>
              <a:rPr lang="en-US" dirty="0" smtClean="0"/>
              <a:t>$250k if correct </a:t>
            </a:r>
            <a:r>
              <a:rPr lang="en-US" dirty="0" err="1" smtClean="0"/>
              <a:t>stmt</a:t>
            </a:r>
            <a:r>
              <a:rPr lang="en-US" dirty="0" smtClean="0"/>
              <a:t> is provided within 30 days after due date</a:t>
            </a:r>
          </a:p>
          <a:p>
            <a:pPr lvl="1">
              <a:lnSpc>
                <a:spcPct val="90000"/>
              </a:lnSpc>
            </a:pPr>
            <a:r>
              <a:rPr lang="en-US" dirty="0" smtClean="0"/>
              <a:t>$60 per statement if corrected after 30 days and before Aug 1 of same year the return is due to a max of $500k</a:t>
            </a:r>
          </a:p>
          <a:p>
            <a:pPr lvl="1">
              <a:lnSpc>
                <a:spcPct val="90000"/>
              </a:lnSpc>
            </a:pPr>
            <a:r>
              <a:rPr lang="en-US" dirty="0" smtClean="0"/>
              <a:t>$</a:t>
            </a:r>
            <a:r>
              <a:rPr lang="en-US" dirty="0"/>
              <a:t>100 </a:t>
            </a:r>
            <a:r>
              <a:rPr lang="en-US" dirty="0" smtClean="0"/>
              <a:t>per statement if corrected after Aug 1 with a max of $1.5 million.</a:t>
            </a:r>
          </a:p>
          <a:p>
            <a:pPr lvl="1">
              <a:lnSpc>
                <a:spcPct val="90000"/>
              </a:lnSpc>
            </a:pPr>
            <a:r>
              <a:rPr lang="en-US" dirty="0" smtClean="0"/>
              <a:t>No </a:t>
            </a:r>
            <a:r>
              <a:rPr lang="en-US" dirty="0"/>
              <a:t>penalty for inconsequential errors or for reasonable </a:t>
            </a:r>
            <a:r>
              <a:rPr lang="en-US" dirty="0" smtClean="0"/>
              <a:t>cause</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DAA7CA8B-AB0A-4CBB-A01C-8990E72BBE2F}" type="slidenum">
              <a:rPr lang="en-US"/>
              <a:pPr/>
              <a:t>32</a:t>
            </a:fld>
            <a:endParaRPr lang="en-US"/>
          </a:p>
        </p:txBody>
      </p:sp>
      <p:sp>
        <p:nvSpPr>
          <p:cNvPr id="129026" name="Rectangle 2"/>
          <p:cNvSpPr>
            <a:spLocks noGrp="1" noChangeArrowheads="1"/>
          </p:cNvSpPr>
          <p:nvPr>
            <p:ph type="title"/>
          </p:nvPr>
        </p:nvSpPr>
        <p:spPr>
          <a:xfrm>
            <a:off x="457200" y="457200"/>
            <a:ext cx="8229600" cy="838200"/>
          </a:xfrm>
        </p:spPr>
        <p:txBody>
          <a:bodyPr/>
          <a:lstStyle/>
          <a:p>
            <a:pPr algn="ctr"/>
            <a:r>
              <a:rPr lang="en-US" sz="3200"/>
              <a:t>ELECTRONIC REPORTING REQUIREMENTS FOR W-2</a:t>
            </a:r>
          </a:p>
        </p:txBody>
      </p:sp>
      <p:sp>
        <p:nvSpPr>
          <p:cNvPr id="129027" name="Rectangle 3"/>
          <p:cNvSpPr>
            <a:spLocks noGrp="1" noChangeArrowheads="1"/>
          </p:cNvSpPr>
          <p:nvPr>
            <p:ph type="body" idx="1"/>
          </p:nvPr>
        </p:nvSpPr>
        <p:spPr>
          <a:xfrm>
            <a:off x="457200" y="1524000"/>
            <a:ext cx="8229600" cy="4953000"/>
          </a:xfrm>
        </p:spPr>
        <p:txBody>
          <a:bodyPr/>
          <a:lstStyle/>
          <a:p>
            <a:pPr>
              <a:lnSpc>
                <a:spcPct val="80000"/>
              </a:lnSpc>
            </a:pPr>
            <a:r>
              <a:rPr lang="en-US" sz="2800"/>
              <a:t>250 statement, not EEs</a:t>
            </a:r>
          </a:p>
          <a:p>
            <a:pPr>
              <a:lnSpc>
                <a:spcPct val="80000"/>
              </a:lnSpc>
            </a:pPr>
            <a:r>
              <a:rPr lang="en-US" sz="2800"/>
              <a:t>Hardship waivers – form 8508, Request for “</a:t>
            </a:r>
            <a:r>
              <a:rPr lang="en-US" sz="2800" i="1"/>
              <a:t>Waiver From Filing Information Returns Electronically</a:t>
            </a:r>
            <a:r>
              <a:rPr lang="en-US" sz="2800"/>
              <a:t>”</a:t>
            </a:r>
          </a:p>
          <a:p>
            <a:pPr>
              <a:lnSpc>
                <a:spcPct val="80000"/>
              </a:lnSpc>
            </a:pPr>
            <a:r>
              <a:rPr lang="en-US" sz="2800"/>
              <a:t>Automatic extension of 30 days – form 8809, </a:t>
            </a:r>
            <a:r>
              <a:rPr lang="en-US" sz="2800" i="1"/>
              <a:t>“Application of Time to File Information Returns” sent by due date</a:t>
            </a:r>
          </a:p>
          <a:p>
            <a:pPr>
              <a:lnSpc>
                <a:spcPct val="80000"/>
              </a:lnSpc>
            </a:pPr>
            <a:r>
              <a:rPr lang="en-US" sz="2800"/>
              <a:t>Penalties</a:t>
            </a:r>
          </a:p>
          <a:p>
            <a:pPr>
              <a:lnSpc>
                <a:spcPct val="80000"/>
              </a:lnSpc>
            </a:pPr>
            <a:r>
              <a:rPr lang="en-US" sz="2800"/>
              <a:t>Internet – must register</a:t>
            </a:r>
          </a:p>
          <a:p>
            <a:pPr lvl="1">
              <a:lnSpc>
                <a:spcPct val="80000"/>
              </a:lnSpc>
            </a:pPr>
            <a:r>
              <a:rPr lang="en-US" sz="2400"/>
              <a:t>Report wages to SSA, view errors, request extension, acknowledge resubmission and view name and SSN mismatches</a:t>
            </a:r>
          </a:p>
          <a:p>
            <a:pPr lvl="1">
              <a:lnSpc>
                <a:spcPct val="80000"/>
              </a:lnSpc>
            </a:pPr>
            <a:r>
              <a:rPr lang="en-US" sz="2400"/>
              <a:t>Enter W2 information on line (up to 20)</a:t>
            </a:r>
          </a:p>
          <a:p>
            <a:pPr>
              <a:lnSpc>
                <a:spcPct val="80000"/>
              </a:lnSpc>
            </a:pPr>
            <a:endParaRPr lang="en-US" sz="2800" i="1"/>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E18AF820-4A67-47EF-8C20-199EF29949CF}" type="slidenum">
              <a:rPr lang="en-US"/>
              <a:pPr/>
              <a:t>33</a:t>
            </a:fld>
            <a:endParaRPr lang="en-US"/>
          </a:p>
        </p:txBody>
      </p:sp>
      <p:sp>
        <p:nvSpPr>
          <p:cNvPr id="130050" name="Rectangle 2"/>
          <p:cNvSpPr>
            <a:spLocks noGrp="1" noChangeArrowheads="1"/>
          </p:cNvSpPr>
          <p:nvPr>
            <p:ph type="title"/>
          </p:nvPr>
        </p:nvSpPr>
        <p:spPr>
          <a:xfrm>
            <a:off x="457200" y="457200"/>
            <a:ext cx="8229600" cy="914400"/>
          </a:xfrm>
        </p:spPr>
        <p:txBody>
          <a:bodyPr/>
          <a:lstStyle/>
          <a:p>
            <a:pPr algn="ctr"/>
            <a:r>
              <a:rPr lang="en-US" sz="3200"/>
              <a:t>ELECTRONIC REPORTING REQUIREMENTS FOR FORMS 1099</a:t>
            </a:r>
          </a:p>
        </p:txBody>
      </p:sp>
      <p:sp>
        <p:nvSpPr>
          <p:cNvPr id="130051" name="Rectangle 3"/>
          <p:cNvSpPr>
            <a:spLocks noGrp="1" noChangeArrowheads="1"/>
          </p:cNvSpPr>
          <p:nvPr>
            <p:ph type="body" idx="1"/>
          </p:nvPr>
        </p:nvSpPr>
        <p:spPr>
          <a:xfrm>
            <a:off x="457200" y="1524000"/>
            <a:ext cx="8229600" cy="4343400"/>
          </a:xfrm>
        </p:spPr>
        <p:txBody>
          <a:bodyPr/>
          <a:lstStyle/>
          <a:p>
            <a:r>
              <a:rPr lang="en-US"/>
              <a:t>250 or more of any singe type of 1099</a:t>
            </a:r>
          </a:p>
          <a:p>
            <a:r>
              <a:rPr lang="en-US"/>
              <a:t>First time approval required – complete form 4419 “</a:t>
            </a:r>
            <a:r>
              <a:rPr lang="en-US" i="1"/>
              <a:t>Application for Filing Returns Electronically”</a:t>
            </a:r>
          </a:p>
          <a:p>
            <a:pPr>
              <a:buFont typeface="Wingdings" pitchFamily="2" charset="2"/>
              <a:buNone/>
            </a:pPr>
            <a:endParaRPr lang="en-US" i="1"/>
          </a:p>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3260ADE-A514-4B7D-B0EF-4D4A3D619937}" type="slidenum">
              <a:rPr lang="en-US"/>
              <a:pPr/>
              <a:t>34</a:t>
            </a:fld>
            <a:endParaRPr lang="en-US"/>
          </a:p>
        </p:txBody>
      </p:sp>
      <p:sp>
        <p:nvSpPr>
          <p:cNvPr id="131074" name="Rectangle 2"/>
          <p:cNvSpPr>
            <a:spLocks noGrp="1" noChangeArrowheads="1"/>
          </p:cNvSpPr>
          <p:nvPr>
            <p:ph type="title"/>
          </p:nvPr>
        </p:nvSpPr>
        <p:spPr>
          <a:xfrm>
            <a:off x="457200" y="457200"/>
            <a:ext cx="8229600" cy="685800"/>
          </a:xfrm>
        </p:spPr>
        <p:txBody>
          <a:bodyPr/>
          <a:lstStyle/>
          <a:p>
            <a:pPr algn="ctr"/>
            <a:r>
              <a:rPr lang="en-US" sz="3200"/>
              <a:t>EFILE FORMS 940, 941, 944 AND 941X</a:t>
            </a:r>
          </a:p>
        </p:txBody>
      </p:sp>
      <p:sp>
        <p:nvSpPr>
          <p:cNvPr id="131075" name="Rectangle 3"/>
          <p:cNvSpPr>
            <a:spLocks noGrp="1" noChangeArrowheads="1"/>
          </p:cNvSpPr>
          <p:nvPr>
            <p:ph type="body" idx="1"/>
          </p:nvPr>
        </p:nvSpPr>
        <p:spPr>
          <a:xfrm>
            <a:off x="381000" y="1371600"/>
            <a:ext cx="8305800" cy="5105400"/>
          </a:xfrm>
        </p:spPr>
        <p:txBody>
          <a:bodyPr/>
          <a:lstStyle/>
          <a:p>
            <a:pPr>
              <a:lnSpc>
                <a:spcPct val="90000"/>
              </a:lnSpc>
            </a:pPr>
            <a:r>
              <a:rPr lang="en-US" sz="2400" dirty="0"/>
              <a:t>Points out errors</a:t>
            </a:r>
          </a:p>
          <a:p>
            <a:pPr>
              <a:lnSpc>
                <a:spcPct val="90000"/>
              </a:lnSpc>
            </a:pPr>
            <a:r>
              <a:rPr lang="en-US" sz="2400" dirty="0"/>
              <a:t>Instant acknowledgement</a:t>
            </a:r>
          </a:p>
          <a:p>
            <a:pPr>
              <a:lnSpc>
                <a:spcPct val="90000"/>
              </a:lnSpc>
            </a:pPr>
            <a:r>
              <a:rPr lang="en-US" sz="2400" dirty="0"/>
              <a:t>Integrated payment options</a:t>
            </a:r>
          </a:p>
          <a:p>
            <a:pPr>
              <a:lnSpc>
                <a:spcPct val="90000"/>
              </a:lnSpc>
            </a:pPr>
            <a:r>
              <a:rPr lang="en-US" sz="2400" dirty="0"/>
              <a:t>Electronic signature</a:t>
            </a:r>
          </a:p>
          <a:p>
            <a:pPr>
              <a:lnSpc>
                <a:spcPct val="90000"/>
              </a:lnSpc>
            </a:pPr>
            <a:r>
              <a:rPr lang="en-US" sz="2400" dirty="0"/>
              <a:t>On line application to participate after registering for e-services on the IRS website</a:t>
            </a:r>
          </a:p>
          <a:p>
            <a:pPr>
              <a:lnSpc>
                <a:spcPct val="90000"/>
              </a:lnSpc>
            </a:pPr>
            <a:r>
              <a:rPr lang="en-US" sz="2400" dirty="0"/>
              <a:t>Requires </a:t>
            </a:r>
          </a:p>
          <a:p>
            <a:pPr lvl="1">
              <a:lnSpc>
                <a:spcPct val="90000"/>
              </a:lnSpc>
            </a:pPr>
            <a:r>
              <a:rPr lang="en-US" sz="2000" dirty="0"/>
              <a:t>PIN registration</a:t>
            </a:r>
          </a:p>
          <a:p>
            <a:pPr lvl="1">
              <a:lnSpc>
                <a:spcPct val="90000"/>
              </a:lnSpc>
            </a:pPr>
            <a:r>
              <a:rPr lang="en-US" sz="2000" dirty="0"/>
              <a:t>Reporting agent registration – form 8655</a:t>
            </a:r>
          </a:p>
          <a:p>
            <a:pPr lvl="1">
              <a:lnSpc>
                <a:spcPct val="90000"/>
              </a:lnSpc>
            </a:pPr>
            <a:r>
              <a:rPr lang="en-US" sz="2000" dirty="0"/>
              <a:t>Submit test file</a:t>
            </a:r>
          </a:p>
          <a:p>
            <a:pPr>
              <a:lnSpc>
                <a:spcPct val="90000"/>
              </a:lnSpc>
            </a:pPr>
            <a:r>
              <a:rPr lang="en-US" sz="2400" dirty="0"/>
              <a:t>Not considered filed until receipt of acknowledgement as accepted</a:t>
            </a:r>
          </a:p>
          <a:p>
            <a:pPr>
              <a:lnSpc>
                <a:spcPct val="90000"/>
              </a:lnSpc>
            </a:pPr>
            <a:r>
              <a:rPr lang="en-US" sz="2400" dirty="0"/>
              <a:t>State requirements – page </a:t>
            </a:r>
            <a:r>
              <a:rPr lang="en-US" sz="2400" dirty="0" smtClean="0"/>
              <a:t>8-119 </a:t>
            </a:r>
            <a:r>
              <a:rPr lang="en-US" sz="2400" dirty="0"/>
              <a:t>to </a:t>
            </a:r>
            <a:r>
              <a:rPr lang="en-US" sz="2400" dirty="0" smtClean="0"/>
              <a:t>8-121</a:t>
            </a:r>
            <a:endParaRPr lang="en-US" sz="2400" dirty="0"/>
          </a:p>
          <a:p>
            <a:pPr>
              <a:lnSpc>
                <a:spcPct val="90000"/>
              </a:lnSpc>
            </a:pPr>
            <a:endParaRPr lang="en-US" sz="2400" dirty="0"/>
          </a:p>
          <a:p>
            <a:pPr>
              <a:lnSpc>
                <a:spcPct val="90000"/>
              </a:lnSpc>
            </a:pP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65A8A756-E28B-471B-A4A6-44FB66833C82}" type="slidenum">
              <a:rPr lang="en-US"/>
              <a:pPr/>
              <a:t>4</a:t>
            </a:fld>
            <a:endParaRPr lang="en-US"/>
          </a:p>
        </p:txBody>
      </p:sp>
      <p:sp>
        <p:nvSpPr>
          <p:cNvPr id="101378" name="Rectangle 2"/>
          <p:cNvSpPr>
            <a:spLocks noGrp="1" noChangeArrowheads="1"/>
          </p:cNvSpPr>
          <p:nvPr>
            <p:ph type="title"/>
          </p:nvPr>
        </p:nvSpPr>
        <p:spPr>
          <a:xfrm>
            <a:off x="457200" y="457200"/>
            <a:ext cx="8229600" cy="762000"/>
          </a:xfrm>
        </p:spPr>
        <p:txBody>
          <a:bodyPr/>
          <a:lstStyle/>
          <a:p>
            <a:r>
              <a:rPr lang="en-US" sz="4000" dirty="0"/>
              <a:t>PAYROLL TAX DEPOSIT RULES</a:t>
            </a:r>
          </a:p>
        </p:txBody>
      </p:sp>
      <p:sp>
        <p:nvSpPr>
          <p:cNvPr id="101379" name="Rectangle 3"/>
          <p:cNvSpPr>
            <a:spLocks noGrp="1" noChangeArrowheads="1"/>
          </p:cNvSpPr>
          <p:nvPr>
            <p:ph type="body" idx="1"/>
          </p:nvPr>
        </p:nvSpPr>
        <p:spPr>
          <a:xfrm>
            <a:off x="304800" y="1371600"/>
            <a:ext cx="8382000" cy="5181600"/>
          </a:xfrm>
        </p:spPr>
        <p:txBody>
          <a:bodyPr/>
          <a:lstStyle/>
          <a:p>
            <a:r>
              <a:rPr lang="en-US" sz="2400" dirty="0"/>
              <a:t>2 depositor statuses; monthly or semiweekly (exception if over 100k or more or &lt;250k)</a:t>
            </a:r>
          </a:p>
          <a:p>
            <a:pPr lvl="1"/>
            <a:r>
              <a:rPr lang="en-US" sz="2000" dirty="0"/>
              <a:t>Determined by liabilities during a “look back period” – 12 month period running from July 1 of the second previous year through June 30 of previous year</a:t>
            </a:r>
          </a:p>
          <a:p>
            <a:pPr lvl="2"/>
            <a:r>
              <a:rPr lang="en-US" sz="1800" dirty="0" smtClean="0"/>
              <a:t>2013 look </a:t>
            </a:r>
            <a:r>
              <a:rPr lang="en-US" sz="1800" dirty="0"/>
              <a:t>back period is July 1, </a:t>
            </a:r>
            <a:r>
              <a:rPr lang="en-US" sz="1800" dirty="0" smtClean="0"/>
              <a:t>2011 </a:t>
            </a:r>
            <a:r>
              <a:rPr lang="en-US" sz="1800" dirty="0"/>
              <a:t>through June 30, </a:t>
            </a:r>
            <a:r>
              <a:rPr lang="en-US" sz="1800" dirty="0" smtClean="0"/>
              <a:t>2012 </a:t>
            </a:r>
            <a:endParaRPr lang="en-US" sz="1800" dirty="0"/>
          </a:p>
          <a:p>
            <a:pPr lvl="1"/>
            <a:r>
              <a:rPr lang="en-US" sz="2000" dirty="0"/>
              <a:t>$50,000 or less in tax liability – </a:t>
            </a:r>
            <a:r>
              <a:rPr lang="en-US" sz="2000" dirty="0" smtClean="0"/>
              <a:t>monthly  (see example </a:t>
            </a:r>
            <a:r>
              <a:rPr lang="en-US" sz="2000" dirty="0" err="1" smtClean="0"/>
              <a:t>pg</a:t>
            </a:r>
            <a:r>
              <a:rPr lang="en-US" sz="2000" dirty="0" smtClean="0"/>
              <a:t> 8-6)</a:t>
            </a:r>
            <a:endParaRPr lang="en-US" sz="2000" dirty="0"/>
          </a:p>
          <a:p>
            <a:pPr lvl="1"/>
            <a:r>
              <a:rPr lang="en-US" sz="2000" dirty="0"/>
              <a:t>Exceeds $50,000 – semi-weekly</a:t>
            </a:r>
          </a:p>
          <a:p>
            <a:pPr lvl="1"/>
            <a:r>
              <a:rPr lang="en-US" sz="2000" dirty="0"/>
              <a:t>Effective </a:t>
            </a:r>
            <a:r>
              <a:rPr lang="en-US" sz="2000" dirty="0" smtClean="0"/>
              <a:t>2009 </a:t>
            </a:r>
            <a:r>
              <a:rPr lang="en-US" sz="2000" dirty="0"/>
              <a:t>941X amounts are no longer </a:t>
            </a:r>
            <a:r>
              <a:rPr lang="en-US" sz="2000" dirty="0" smtClean="0"/>
              <a:t>counted as part of the look back </a:t>
            </a: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000000"/>
                </a:solidFill>
              </a:rPr>
              <a:t>PAYROLL TAX DEPOSIT RULES</a:t>
            </a:r>
            <a:endParaRPr lang="en-US" dirty="0"/>
          </a:p>
        </p:txBody>
      </p:sp>
      <p:sp>
        <p:nvSpPr>
          <p:cNvPr id="3" name="Content Placeholder 2"/>
          <p:cNvSpPr>
            <a:spLocks noGrp="1"/>
          </p:cNvSpPr>
          <p:nvPr>
            <p:ph idx="1"/>
          </p:nvPr>
        </p:nvSpPr>
        <p:spPr/>
        <p:txBody>
          <a:bodyPr/>
          <a:lstStyle/>
          <a:p>
            <a:r>
              <a:rPr lang="en-US" sz="2400" dirty="0"/>
              <a:t>Small employers </a:t>
            </a:r>
            <a:r>
              <a:rPr lang="en-US" sz="2400" dirty="0" smtClean="0"/>
              <a:t>with annual </a:t>
            </a:r>
            <a:r>
              <a:rPr lang="en-US" sz="2400" dirty="0"/>
              <a:t>liabilities </a:t>
            </a:r>
            <a:r>
              <a:rPr lang="en-US" sz="2400" dirty="0" smtClean="0"/>
              <a:t>less than $1,000 file </a:t>
            </a:r>
            <a:r>
              <a:rPr lang="en-US" sz="2400" dirty="0"/>
              <a:t>form 944 </a:t>
            </a:r>
            <a:r>
              <a:rPr lang="en-US" sz="2400" i="1" dirty="0"/>
              <a:t>Employer’s Annual Federal Tax Return; taxes are paid with return</a:t>
            </a:r>
          </a:p>
          <a:p>
            <a:pPr lvl="1"/>
            <a:r>
              <a:rPr lang="en-US" sz="2000" dirty="0"/>
              <a:t>Look back period the second year preceding the current calendar </a:t>
            </a:r>
            <a:r>
              <a:rPr lang="en-US" sz="2000" dirty="0" smtClean="0"/>
              <a:t>year</a:t>
            </a:r>
          </a:p>
          <a:p>
            <a:pPr lvl="1"/>
            <a:r>
              <a:rPr lang="en-US" sz="2000" dirty="0" smtClean="0"/>
              <a:t>Look back for 2013 is 2011 regardless of whether the employer filed Form 941 or 944 during 2011.</a:t>
            </a:r>
            <a:endParaRPr lang="en-US" sz="2000" dirty="0"/>
          </a:p>
          <a:p>
            <a:pPr marL="0" indent="0">
              <a:buNone/>
            </a:pPr>
            <a:endParaRPr lang="en-US" dirty="0"/>
          </a:p>
        </p:txBody>
      </p:sp>
      <p:sp>
        <p:nvSpPr>
          <p:cNvPr id="4" name="Slide Number Placeholder 3"/>
          <p:cNvSpPr>
            <a:spLocks noGrp="1"/>
          </p:cNvSpPr>
          <p:nvPr>
            <p:ph type="sldNum" sz="quarter" idx="11"/>
          </p:nvPr>
        </p:nvSpPr>
        <p:spPr/>
        <p:txBody>
          <a:bodyPr/>
          <a:lstStyle/>
          <a:p>
            <a:fld id="{4553AAC9-DE9A-45E8-AF29-78B68A9A7D7D}" type="slidenum">
              <a:rPr lang="en-US" smtClean="0"/>
              <a:pPr/>
              <a:t>5</a:t>
            </a:fld>
            <a:endParaRPr lang="en-US"/>
          </a:p>
        </p:txBody>
      </p:sp>
    </p:spTree>
    <p:extLst>
      <p:ext uri="{BB962C8B-B14F-4D97-AF65-F5344CB8AC3E}">
        <p14:creationId xmlns:p14="http://schemas.microsoft.com/office/powerpoint/2010/main" xmlns="" val="30491528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67ABC187-6CC8-4B84-A568-9D23DDAF500A}" type="slidenum">
              <a:rPr lang="en-US"/>
              <a:pPr/>
              <a:t>6</a:t>
            </a:fld>
            <a:endParaRPr lang="en-US"/>
          </a:p>
        </p:txBody>
      </p:sp>
      <p:sp>
        <p:nvSpPr>
          <p:cNvPr id="102402" name="Rectangle 2"/>
          <p:cNvSpPr>
            <a:spLocks noGrp="1" noChangeArrowheads="1"/>
          </p:cNvSpPr>
          <p:nvPr>
            <p:ph type="title"/>
          </p:nvPr>
        </p:nvSpPr>
        <p:spPr>
          <a:xfrm>
            <a:off x="457200" y="457200"/>
            <a:ext cx="8229600" cy="609600"/>
          </a:xfrm>
        </p:spPr>
        <p:txBody>
          <a:bodyPr/>
          <a:lstStyle/>
          <a:p>
            <a:pPr algn="ctr"/>
            <a:r>
              <a:rPr lang="en-US" sz="3200"/>
              <a:t>PAYROLL TAX DEPOSIT RULES (cont.)</a:t>
            </a:r>
          </a:p>
        </p:txBody>
      </p:sp>
      <p:sp>
        <p:nvSpPr>
          <p:cNvPr id="102403" name="Rectangle 3"/>
          <p:cNvSpPr>
            <a:spLocks noGrp="1" noChangeArrowheads="1"/>
          </p:cNvSpPr>
          <p:nvPr>
            <p:ph type="body" idx="1"/>
          </p:nvPr>
        </p:nvSpPr>
        <p:spPr>
          <a:xfrm>
            <a:off x="457200" y="1447800"/>
            <a:ext cx="8229600" cy="4800600"/>
          </a:xfrm>
        </p:spPr>
        <p:txBody>
          <a:bodyPr/>
          <a:lstStyle/>
          <a:p>
            <a:pPr>
              <a:lnSpc>
                <a:spcPct val="80000"/>
              </a:lnSpc>
            </a:pPr>
            <a:r>
              <a:rPr lang="en-US" sz="2800" dirty="0"/>
              <a:t>Non-payroll tax withholding treated separately with similar deposit </a:t>
            </a:r>
            <a:r>
              <a:rPr lang="en-US" sz="2800" dirty="0" smtClean="0"/>
              <a:t>rules (see list </a:t>
            </a:r>
            <a:r>
              <a:rPr lang="en-US" sz="2800" dirty="0" err="1" smtClean="0"/>
              <a:t>pg</a:t>
            </a:r>
            <a:r>
              <a:rPr lang="en-US" sz="2800" dirty="0" smtClean="0"/>
              <a:t> 8-7)</a:t>
            </a:r>
            <a:endParaRPr lang="en-US" sz="2800" dirty="0"/>
          </a:p>
          <a:p>
            <a:pPr>
              <a:lnSpc>
                <a:spcPct val="80000"/>
              </a:lnSpc>
            </a:pPr>
            <a:r>
              <a:rPr lang="en-US" sz="2800" dirty="0"/>
              <a:t>New employer are monthly unless they trigger the one day </a:t>
            </a:r>
            <a:r>
              <a:rPr lang="en-US" sz="2800" dirty="0" smtClean="0"/>
              <a:t>rule or they accumulate more than $50,000 during the look back period</a:t>
            </a:r>
            <a:endParaRPr lang="en-US" sz="2800" dirty="0"/>
          </a:p>
          <a:p>
            <a:pPr>
              <a:lnSpc>
                <a:spcPct val="80000"/>
              </a:lnSpc>
            </a:pPr>
            <a:r>
              <a:rPr lang="en-US" sz="2800" dirty="0"/>
              <a:t>Agricultural employers may have 2 different </a:t>
            </a:r>
            <a:r>
              <a:rPr lang="en-US" sz="2800" dirty="0" smtClean="0"/>
              <a:t>rules (farm and nonfarm employees)</a:t>
            </a:r>
            <a:endParaRPr lang="en-US" sz="2800" dirty="0"/>
          </a:p>
          <a:p>
            <a:pPr>
              <a:lnSpc>
                <a:spcPct val="80000"/>
              </a:lnSpc>
            </a:pPr>
            <a:r>
              <a:rPr lang="en-US" sz="2800" dirty="0"/>
              <a:t>Monthly depositors - due the 15</a:t>
            </a:r>
            <a:r>
              <a:rPr lang="en-US" sz="2800" baseline="30000" dirty="0"/>
              <a:t>th</a:t>
            </a:r>
            <a:r>
              <a:rPr lang="en-US" sz="2800" dirty="0"/>
              <a:t> of following month</a:t>
            </a:r>
          </a:p>
          <a:p>
            <a:pPr>
              <a:lnSpc>
                <a:spcPct val="80000"/>
              </a:lnSpc>
            </a:pPr>
            <a:r>
              <a:rPr lang="en-US" sz="2800" dirty="0"/>
              <a:t>Semiweekly – </a:t>
            </a:r>
          </a:p>
          <a:p>
            <a:pPr lvl="1">
              <a:lnSpc>
                <a:spcPct val="80000"/>
              </a:lnSpc>
            </a:pPr>
            <a:r>
              <a:rPr lang="en-US" sz="2400" dirty="0" smtClean="0"/>
              <a:t>Wed</a:t>
            </a:r>
            <a:r>
              <a:rPr lang="en-US" sz="2400" dirty="0"/>
              <a:t>, </a:t>
            </a:r>
            <a:r>
              <a:rPr lang="en-US" sz="2400" dirty="0" err="1" smtClean="0"/>
              <a:t>Thur</a:t>
            </a:r>
            <a:r>
              <a:rPr lang="en-US" sz="2400" dirty="0" smtClean="0"/>
              <a:t>, </a:t>
            </a:r>
            <a:r>
              <a:rPr lang="en-US" sz="2400" dirty="0"/>
              <a:t>Fri due by following Wed.  </a:t>
            </a:r>
            <a:endParaRPr lang="en-US" sz="2400" dirty="0" smtClean="0"/>
          </a:p>
          <a:p>
            <a:pPr lvl="1">
              <a:lnSpc>
                <a:spcPct val="80000"/>
              </a:lnSpc>
            </a:pPr>
            <a:r>
              <a:rPr lang="en-US" sz="2400" dirty="0" smtClean="0"/>
              <a:t>Sat</a:t>
            </a:r>
            <a:r>
              <a:rPr lang="en-US" sz="2400" dirty="0"/>
              <a:t>, Sun, Mon &amp; Tue. </a:t>
            </a:r>
            <a:r>
              <a:rPr lang="en-US" sz="2400" dirty="0" smtClean="0"/>
              <a:t>due by following </a:t>
            </a:r>
            <a:r>
              <a:rPr lang="en-US" sz="2400" dirty="0"/>
              <a:t>Friday</a:t>
            </a:r>
          </a:p>
          <a:p>
            <a:pPr>
              <a:lnSpc>
                <a:spcPct val="80000"/>
              </a:lnSpc>
            </a:pPr>
            <a:r>
              <a:rPr lang="en-US" sz="2800" dirty="0"/>
              <a:t>One day rule – impact on monthly depositors</a:t>
            </a:r>
          </a:p>
          <a:p>
            <a:pPr>
              <a:lnSpc>
                <a:spcPct val="80000"/>
              </a:lnSpc>
            </a:pPr>
            <a:endParaRPr lang="en-US" sz="2800" dirty="0"/>
          </a:p>
          <a:p>
            <a:pPr>
              <a:lnSpc>
                <a:spcPct val="80000"/>
              </a:lnSpc>
            </a:pP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59E6A9BD-E5F5-4C58-9461-089ACE69F80A}" type="slidenum">
              <a:rPr lang="en-US"/>
              <a:pPr/>
              <a:t>7</a:t>
            </a:fld>
            <a:endParaRPr lang="en-US"/>
          </a:p>
        </p:txBody>
      </p:sp>
      <p:sp>
        <p:nvSpPr>
          <p:cNvPr id="103426" name="Rectangle 2"/>
          <p:cNvSpPr>
            <a:spLocks noGrp="1" noChangeArrowheads="1"/>
          </p:cNvSpPr>
          <p:nvPr>
            <p:ph type="title"/>
          </p:nvPr>
        </p:nvSpPr>
        <p:spPr>
          <a:xfrm>
            <a:off x="457200" y="457200"/>
            <a:ext cx="8229600" cy="685800"/>
          </a:xfrm>
        </p:spPr>
        <p:txBody>
          <a:bodyPr/>
          <a:lstStyle/>
          <a:p>
            <a:pPr algn="ctr"/>
            <a:r>
              <a:rPr lang="en-US" sz="3200"/>
              <a:t>PAYROLL TAX DEPOSIT RULES (cont.)</a:t>
            </a:r>
          </a:p>
        </p:txBody>
      </p:sp>
      <p:sp>
        <p:nvSpPr>
          <p:cNvPr id="103427" name="Rectangle 3"/>
          <p:cNvSpPr>
            <a:spLocks noGrp="1" noChangeArrowheads="1"/>
          </p:cNvSpPr>
          <p:nvPr>
            <p:ph type="body" idx="1"/>
          </p:nvPr>
        </p:nvSpPr>
        <p:spPr>
          <a:xfrm>
            <a:off x="457200" y="1143000"/>
            <a:ext cx="8229600" cy="5181600"/>
          </a:xfrm>
        </p:spPr>
        <p:txBody>
          <a:bodyPr/>
          <a:lstStyle/>
          <a:p>
            <a:pPr>
              <a:lnSpc>
                <a:spcPct val="80000"/>
              </a:lnSpc>
            </a:pPr>
            <a:r>
              <a:rPr lang="en-US" sz="2800" dirty="0"/>
              <a:t>Semiweekly periods bridging two </a:t>
            </a:r>
            <a:r>
              <a:rPr lang="en-US" sz="2800" dirty="0" smtClean="0"/>
              <a:t>quarters = separate deposits (don’t combine them!)</a:t>
            </a:r>
            <a:endParaRPr lang="en-US" sz="2800" dirty="0"/>
          </a:p>
          <a:p>
            <a:pPr>
              <a:lnSpc>
                <a:spcPct val="80000"/>
              </a:lnSpc>
            </a:pPr>
            <a:r>
              <a:rPr lang="en-US" sz="2800" dirty="0"/>
              <a:t>“De </a:t>
            </a:r>
            <a:r>
              <a:rPr lang="en-US" sz="2800" dirty="0" err="1"/>
              <a:t>minimis</a:t>
            </a:r>
            <a:r>
              <a:rPr lang="en-US" sz="2800" dirty="0"/>
              <a:t>” deposit rules – less than $2,500 can be deposited with form 941</a:t>
            </a:r>
          </a:p>
          <a:p>
            <a:pPr>
              <a:lnSpc>
                <a:spcPct val="80000"/>
              </a:lnSpc>
            </a:pPr>
            <a:r>
              <a:rPr lang="en-US" sz="2800" dirty="0"/>
              <a:t>Small employers filing form 944 can pay with return unless annual liability exceeds $1,000 </a:t>
            </a:r>
          </a:p>
          <a:p>
            <a:pPr>
              <a:lnSpc>
                <a:spcPct val="80000"/>
              </a:lnSpc>
            </a:pPr>
            <a:r>
              <a:rPr lang="en-US" sz="2800" dirty="0"/>
              <a:t>Saturday, Sunday and Holidays – due next banking day</a:t>
            </a:r>
          </a:p>
          <a:p>
            <a:pPr>
              <a:lnSpc>
                <a:spcPct val="80000"/>
              </a:lnSpc>
            </a:pPr>
            <a:r>
              <a:rPr lang="en-US" sz="2800" dirty="0"/>
              <a:t>“Safe harbor” shortfall rules – no more than $100 or 2% of amount due.  Must be made up by “make up” date</a:t>
            </a:r>
          </a:p>
          <a:p>
            <a:pPr lvl="1">
              <a:lnSpc>
                <a:spcPct val="80000"/>
              </a:lnSpc>
            </a:pPr>
            <a:r>
              <a:rPr lang="en-US" sz="2400" dirty="0"/>
              <a:t>Monthly due by due date of quarterly return</a:t>
            </a:r>
          </a:p>
          <a:p>
            <a:pPr lvl="1">
              <a:lnSpc>
                <a:spcPct val="80000"/>
              </a:lnSpc>
            </a:pPr>
            <a:r>
              <a:rPr lang="en-US" sz="2400" dirty="0"/>
              <a:t>Semiweekly due by the first Wed or Fri occurring on or after the 15</a:t>
            </a:r>
            <a:r>
              <a:rPr lang="en-US" sz="2400" baseline="30000" dirty="0"/>
              <a:t>th</a:t>
            </a:r>
            <a:r>
              <a:rPr lang="en-US" sz="2400" dirty="0"/>
              <a:t> of the month or if earlier due date of quarterly return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403D6244-1CCE-4973-8D95-E27458BF6FC2}" type="slidenum">
              <a:rPr lang="en-US"/>
              <a:pPr/>
              <a:t>8</a:t>
            </a:fld>
            <a:endParaRPr lang="en-US"/>
          </a:p>
        </p:txBody>
      </p:sp>
      <p:sp>
        <p:nvSpPr>
          <p:cNvPr id="104450" name="Rectangle 2"/>
          <p:cNvSpPr>
            <a:spLocks noGrp="1" noChangeArrowheads="1"/>
          </p:cNvSpPr>
          <p:nvPr>
            <p:ph type="title"/>
          </p:nvPr>
        </p:nvSpPr>
        <p:spPr>
          <a:xfrm>
            <a:off x="457200" y="457200"/>
            <a:ext cx="8229600" cy="533400"/>
          </a:xfrm>
        </p:spPr>
        <p:txBody>
          <a:bodyPr/>
          <a:lstStyle/>
          <a:p>
            <a:pPr algn="ctr"/>
            <a:r>
              <a:rPr lang="en-US" sz="3200"/>
              <a:t>HOW TO DEPOSIT PAYROLL TAXES</a:t>
            </a:r>
          </a:p>
        </p:txBody>
      </p:sp>
      <p:sp>
        <p:nvSpPr>
          <p:cNvPr id="104451" name="Rectangle 3"/>
          <p:cNvSpPr>
            <a:spLocks noGrp="1" noChangeArrowheads="1"/>
          </p:cNvSpPr>
          <p:nvPr>
            <p:ph type="body" idx="1"/>
          </p:nvPr>
        </p:nvSpPr>
        <p:spPr>
          <a:xfrm>
            <a:off x="381000" y="1295400"/>
            <a:ext cx="8305800" cy="5257800"/>
          </a:xfrm>
        </p:spPr>
        <p:txBody>
          <a:bodyPr/>
          <a:lstStyle/>
          <a:p>
            <a:pPr>
              <a:lnSpc>
                <a:spcPct val="80000"/>
              </a:lnSpc>
            </a:pPr>
            <a:r>
              <a:rPr lang="en-US" sz="2400" dirty="0"/>
              <a:t>Must be made with financial institution authorized by the federal government;(Treasury Financial Agent (TFA)). </a:t>
            </a:r>
          </a:p>
          <a:p>
            <a:pPr lvl="1">
              <a:lnSpc>
                <a:spcPct val="80000"/>
              </a:lnSpc>
            </a:pPr>
            <a:r>
              <a:rPr lang="en-US" sz="2000" dirty="0"/>
              <a:t>Employer assigned based on the location of their principal financial institution. </a:t>
            </a:r>
          </a:p>
          <a:p>
            <a:pPr>
              <a:lnSpc>
                <a:spcPct val="80000"/>
              </a:lnSpc>
            </a:pPr>
            <a:r>
              <a:rPr lang="en-US" sz="2400" dirty="0" smtClean="0"/>
              <a:t>Must be paid </a:t>
            </a:r>
            <a:r>
              <a:rPr lang="en-US" sz="2400" dirty="0"/>
              <a:t>electronically through Electronic Federal Tax Payment System (EFTPS)</a:t>
            </a:r>
          </a:p>
          <a:p>
            <a:pPr>
              <a:lnSpc>
                <a:spcPct val="80000"/>
              </a:lnSpc>
            </a:pPr>
            <a:r>
              <a:rPr lang="en-US" sz="2400" dirty="0" smtClean="0"/>
              <a:t>Enroll </a:t>
            </a:r>
            <a:r>
              <a:rPr lang="en-US" sz="2400" dirty="0"/>
              <a:t>by completing form 9779, Business Enrollment Form for EFTPS or on line (Separate for each EIN)</a:t>
            </a:r>
          </a:p>
          <a:p>
            <a:pPr>
              <a:lnSpc>
                <a:spcPct val="80000"/>
              </a:lnSpc>
            </a:pPr>
            <a:r>
              <a:rPr lang="en-US" sz="2400" dirty="0"/>
              <a:t>Within 15 days will receive form 9787, Business Confirmation/ Update form, instruction booklet </a:t>
            </a:r>
          </a:p>
          <a:p>
            <a:pPr>
              <a:lnSpc>
                <a:spcPct val="80000"/>
              </a:lnSpc>
            </a:pPr>
            <a:r>
              <a:rPr lang="en-US" sz="2400" dirty="0"/>
              <a:t>PIN will be sent separately </a:t>
            </a:r>
          </a:p>
          <a:p>
            <a:pPr>
              <a:lnSpc>
                <a:spcPct val="80000"/>
              </a:lnSpc>
            </a:pPr>
            <a:endParaRPr lang="en-US" sz="2400" dirty="0"/>
          </a:p>
          <a:p>
            <a:pPr>
              <a:lnSpc>
                <a:spcPct val="80000"/>
              </a:lnSpc>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2E0826A8-3685-48AB-AABB-CA263E4AF248}" type="slidenum">
              <a:rPr lang="en-US"/>
              <a:pPr/>
              <a:t>9</a:t>
            </a:fld>
            <a:endParaRPr lang="en-US"/>
          </a:p>
        </p:txBody>
      </p:sp>
      <p:sp>
        <p:nvSpPr>
          <p:cNvPr id="105474" name="Rectangle 2"/>
          <p:cNvSpPr>
            <a:spLocks noGrp="1" noChangeArrowheads="1"/>
          </p:cNvSpPr>
          <p:nvPr>
            <p:ph type="title"/>
          </p:nvPr>
        </p:nvSpPr>
        <p:spPr>
          <a:xfrm>
            <a:off x="457200" y="457200"/>
            <a:ext cx="8229600" cy="609600"/>
          </a:xfrm>
        </p:spPr>
        <p:txBody>
          <a:bodyPr/>
          <a:lstStyle/>
          <a:p>
            <a:pPr algn="ctr"/>
            <a:r>
              <a:rPr lang="en-US" sz="2800"/>
              <a:t>HOW TO DEPOSIT PAYROLL TAXES (cont.)</a:t>
            </a:r>
          </a:p>
        </p:txBody>
      </p:sp>
      <p:sp>
        <p:nvSpPr>
          <p:cNvPr id="105475" name="Rectangle 3"/>
          <p:cNvSpPr>
            <a:spLocks noGrp="1" noChangeArrowheads="1"/>
          </p:cNvSpPr>
          <p:nvPr>
            <p:ph type="body" idx="1"/>
          </p:nvPr>
        </p:nvSpPr>
        <p:spPr>
          <a:xfrm>
            <a:off x="457200" y="1219200"/>
            <a:ext cx="8229600" cy="5638800"/>
          </a:xfrm>
        </p:spPr>
        <p:txBody>
          <a:bodyPr/>
          <a:lstStyle/>
          <a:p>
            <a:r>
              <a:rPr lang="en-US" sz="2400" dirty="0"/>
              <a:t>New employers will be pre-enrolled</a:t>
            </a:r>
          </a:p>
          <a:p>
            <a:r>
              <a:rPr lang="en-US" sz="2400" dirty="0"/>
              <a:t>EFTPS payment options:</a:t>
            </a:r>
          </a:p>
          <a:p>
            <a:pPr lvl="1"/>
            <a:r>
              <a:rPr lang="en-US" sz="2400" dirty="0"/>
              <a:t>EFTPS – Direct (ACH Direct) – Employer accesses EFTPS directly to report </a:t>
            </a:r>
            <a:r>
              <a:rPr lang="en-US" sz="2400" dirty="0" smtClean="0"/>
              <a:t>its </a:t>
            </a:r>
            <a:r>
              <a:rPr lang="en-US" sz="2400" dirty="0"/>
              <a:t>tax deposit information and instructs EFTPS to move funds to the Treasury</a:t>
            </a:r>
          </a:p>
          <a:p>
            <a:pPr lvl="2"/>
            <a:r>
              <a:rPr lang="en-US" dirty="0"/>
              <a:t>Request must be made at least one banking day before due date by 8:00 PM eastern time</a:t>
            </a:r>
          </a:p>
          <a:p>
            <a:pPr lvl="1"/>
            <a:r>
              <a:rPr lang="en-US" sz="2400" dirty="0"/>
              <a:t>EFTPS – Credit (ACH Credit) – made through a financial institution.  </a:t>
            </a:r>
            <a:r>
              <a:rPr lang="en-US" sz="2400" dirty="0" smtClean="0"/>
              <a:t>Employer </a:t>
            </a:r>
            <a:r>
              <a:rPr lang="en-US" sz="2400" dirty="0"/>
              <a:t>directs </a:t>
            </a:r>
            <a:r>
              <a:rPr lang="en-US" sz="2400" dirty="0" smtClean="0"/>
              <a:t>its Financial Institution (FI) to send the funds to </a:t>
            </a:r>
            <a:r>
              <a:rPr lang="en-US" sz="2400" dirty="0"/>
              <a:t>Treasury</a:t>
            </a:r>
          </a:p>
          <a:p>
            <a:pPr lvl="2"/>
            <a:r>
              <a:rPr lang="en-US" dirty="0"/>
              <a:t>Make sure FI offers the service and their required deadlines</a:t>
            </a:r>
          </a:p>
          <a:p>
            <a:pPr lvl="1"/>
            <a:r>
              <a:rPr lang="en-US" sz="2400" dirty="0"/>
              <a:t>Same day payment (2:00PM</a:t>
            </a:r>
            <a:r>
              <a:rPr lang="en-US" sz="2400" dirty="0" smtClean="0"/>
              <a:t>) via Fed Wire</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2027</TotalTime>
  <Words>2639</Words>
  <Application>Microsoft Office PowerPoint</Application>
  <PresentationFormat>On-screen Show (4:3)</PresentationFormat>
  <Paragraphs>280</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Pixel</vt:lpstr>
      <vt:lpstr>DEPOSITING AND REPORTING WITHHELD TAXES</vt:lpstr>
      <vt:lpstr>EMPLOYER IDENTIFICATION NUMBER (EIN)</vt:lpstr>
      <vt:lpstr>MAKING TAX DEPOSITS</vt:lpstr>
      <vt:lpstr>PAYROLL TAX DEPOSIT RULES</vt:lpstr>
      <vt:lpstr>PAYROLL TAX DEPOSIT RULES</vt:lpstr>
      <vt:lpstr>PAYROLL TAX DEPOSIT RULES (cont.)</vt:lpstr>
      <vt:lpstr>PAYROLL TAX DEPOSIT RULES (cont.)</vt:lpstr>
      <vt:lpstr>HOW TO DEPOSIT PAYROLL TAXES</vt:lpstr>
      <vt:lpstr>HOW TO DEPOSIT PAYROLL TAXES (cont.)</vt:lpstr>
      <vt:lpstr>HOW TO DEPOSIT PAYROLL TAXES (cont.)</vt:lpstr>
      <vt:lpstr>PENALTIES</vt:lpstr>
      <vt:lpstr>PENALTIES (cont.)</vt:lpstr>
      <vt:lpstr>PENALTIES (cont.)</vt:lpstr>
      <vt:lpstr>EMPLOYMENT TAX RETURNS</vt:lpstr>
      <vt:lpstr>MERGERS/ACQUSITIONS OR BUSINESS REORGANIZATION</vt:lpstr>
      <vt:lpstr>MERGERS/ACQUSITIONS OR BUSINESS REORGANIZATION (cont.)</vt:lpstr>
      <vt:lpstr>Special Procedure for retroactive ‘excess transit benefits’ for 2012</vt:lpstr>
      <vt:lpstr>FILING FORM 941</vt:lpstr>
      <vt:lpstr>FILING FORM 941</vt:lpstr>
      <vt:lpstr>MAKING CORRECTION</vt:lpstr>
      <vt:lpstr>LATE REPORTING AND PAYING OF TAXES</vt:lpstr>
      <vt:lpstr>LATE REPORTING AND PAYING OF TAXES</vt:lpstr>
      <vt:lpstr>FORM W-2</vt:lpstr>
      <vt:lpstr>FROM W-2 (cont.)</vt:lpstr>
      <vt:lpstr>FROM W-2 (cont.)</vt:lpstr>
      <vt:lpstr>FROM W-2 (cont.)</vt:lpstr>
      <vt:lpstr>RECONCILATION PROCESS</vt:lpstr>
      <vt:lpstr>FORMS W-2C AND W-3C</vt:lpstr>
      <vt:lpstr>FORM 1099</vt:lpstr>
      <vt:lpstr>FORMS 1099- FAILURE TO FILE</vt:lpstr>
      <vt:lpstr>FAILURE TO PROVIDE INFORMATION STATEMENTS TO EEs</vt:lpstr>
      <vt:lpstr>ELECTRONIC REPORTING REQUIREMENTS FOR W-2</vt:lpstr>
      <vt:lpstr>ELECTRONIC REPORTING REQUIREMENTS FOR FORMS 1099</vt:lpstr>
      <vt:lpstr>EFILE FORMS 940, 941, 944 AND 941X</vt:lpstr>
    </vt:vector>
  </TitlesOfParts>
  <Company>Amgen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TAXABLE AND NONTAXABLE COMPENSATON</dc:title>
  <dc:creator>Sonia Aslanian</dc:creator>
  <cp:lastModifiedBy>Wendy</cp:lastModifiedBy>
  <cp:revision>192</cp:revision>
  <dcterms:created xsi:type="dcterms:W3CDTF">2008-06-10T03:35:35Z</dcterms:created>
  <dcterms:modified xsi:type="dcterms:W3CDTF">2013-07-22T00:47:07Z</dcterms:modified>
</cp:coreProperties>
</file>